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673" r:id="rId3"/>
    <p:sldMasterId id="2147483660" r:id="rId4"/>
    <p:sldMasterId id="2147483750" r:id="rId5"/>
  </p:sldMasterIdLst>
  <p:notesMasterIdLst>
    <p:notesMasterId r:id="rId26"/>
  </p:notesMasterIdLst>
  <p:handoutMasterIdLst>
    <p:handoutMasterId r:id="rId27"/>
  </p:handoutMasterIdLst>
  <p:sldIdLst>
    <p:sldId id="924" r:id="rId6"/>
    <p:sldId id="957" r:id="rId7"/>
    <p:sldId id="958" r:id="rId8"/>
    <p:sldId id="959" r:id="rId9"/>
    <p:sldId id="960" r:id="rId10"/>
    <p:sldId id="961" r:id="rId11"/>
    <p:sldId id="980" r:id="rId12"/>
    <p:sldId id="968" r:id="rId13"/>
    <p:sldId id="966" r:id="rId14"/>
    <p:sldId id="971" r:id="rId15"/>
    <p:sldId id="983" r:id="rId16"/>
    <p:sldId id="972" r:id="rId17"/>
    <p:sldId id="987" r:id="rId18"/>
    <p:sldId id="994" r:id="rId19"/>
    <p:sldId id="988" r:id="rId20"/>
    <p:sldId id="974" r:id="rId21"/>
    <p:sldId id="993" r:id="rId22"/>
    <p:sldId id="977" r:id="rId23"/>
    <p:sldId id="953" r:id="rId24"/>
    <p:sldId id="995" r:id="rId25"/>
  </p:sldIdLst>
  <p:sldSz cx="12192000" cy="6858000"/>
  <p:notesSz cx="6858000" cy="99456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4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2" userDrawn="1">
          <p15:clr>
            <a:srgbClr val="A4A3A4"/>
          </p15:clr>
        </p15:guide>
        <p15:guide id="3" orient="horz" pos="3132">
          <p15:clr>
            <a:srgbClr val="A4A3A4"/>
          </p15:clr>
        </p15:guide>
        <p15:guide id="4" pos="216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0000"/>
    <a:srgbClr val="069006"/>
    <a:srgbClr val="FFCCFF"/>
    <a:srgbClr val="FF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87" autoAdjust="0"/>
    <p:restoredTop sz="95345" autoAdjust="0"/>
  </p:normalViewPr>
  <p:slideViewPr>
    <p:cSldViewPr>
      <p:cViewPr varScale="1">
        <p:scale>
          <a:sx n="95" d="100"/>
          <a:sy n="95" d="100"/>
        </p:scale>
        <p:origin x="864" y="168"/>
      </p:cViewPr>
      <p:guideLst>
        <p:guide orient="horz" pos="2160"/>
        <p:guide pos="214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3202"/>
    </p:cViewPr>
  </p:sorterViewPr>
  <p:notesViewPr>
    <p:cSldViewPr showGuides="1">
      <p:cViewPr varScale="1">
        <p:scale>
          <a:sx n="62" d="100"/>
          <a:sy n="62" d="100"/>
        </p:scale>
        <p:origin x="-3278" y="-82"/>
      </p:cViewPr>
      <p:guideLst>
        <p:guide orient="horz" pos="3127"/>
        <p:guide pos="2142"/>
        <p:guide orient="horz" pos="3132"/>
        <p:guide pos="21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1800" cy="497285"/>
          </a:xfrm>
          <a:prstGeom prst="rect">
            <a:avLst/>
          </a:prstGeom>
        </p:spPr>
        <p:txBody>
          <a:bodyPr vert="horz" lIns="91842" tIns="45921" rIns="91842" bIns="45921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97285"/>
          </a:xfrm>
          <a:prstGeom prst="rect">
            <a:avLst/>
          </a:prstGeom>
        </p:spPr>
        <p:txBody>
          <a:bodyPr vert="horz" lIns="91842" tIns="45921" rIns="91842" bIns="45921" rtlCol="0"/>
          <a:lstStyle>
            <a:lvl1pPr algn="r">
              <a:defRPr sz="1200"/>
            </a:lvl1pPr>
          </a:lstStyle>
          <a:p>
            <a:fld id="{C14321FC-1AA4-4F0E-9231-2ED203FA1FFB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446679"/>
            <a:ext cx="2971800" cy="497285"/>
          </a:xfrm>
          <a:prstGeom prst="rect">
            <a:avLst/>
          </a:prstGeom>
        </p:spPr>
        <p:txBody>
          <a:bodyPr vert="horz" lIns="91842" tIns="45921" rIns="91842" bIns="45921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9446679"/>
            <a:ext cx="2971800" cy="497285"/>
          </a:xfrm>
          <a:prstGeom prst="rect">
            <a:avLst/>
          </a:prstGeom>
        </p:spPr>
        <p:txBody>
          <a:bodyPr vert="horz" lIns="91842" tIns="45921" rIns="91842" bIns="45921" rtlCol="0" anchor="b"/>
          <a:lstStyle>
            <a:lvl1pPr algn="r">
              <a:defRPr sz="1200"/>
            </a:lvl1pPr>
          </a:lstStyle>
          <a:p>
            <a:fld id="{E9D4D904-604F-4FE1-AA51-F6F4856DC9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938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1800" cy="497285"/>
          </a:xfrm>
          <a:prstGeom prst="rect">
            <a:avLst/>
          </a:prstGeom>
        </p:spPr>
        <p:txBody>
          <a:bodyPr vert="horz" lIns="91842" tIns="45921" rIns="91842" bIns="45921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97285"/>
          </a:xfrm>
          <a:prstGeom prst="rect">
            <a:avLst/>
          </a:prstGeom>
        </p:spPr>
        <p:txBody>
          <a:bodyPr vert="horz" lIns="91842" tIns="45921" rIns="91842" bIns="45921" rtlCol="0"/>
          <a:lstStyle>
            <a:lvl1pPr algn="r">
              <a:defRPr sz="1200"/>
            </a:lvl1pPr>
          </a:lstStyle>
          <a:p>
            <a:fld id="{5C9F09F9-C611-461C-9A26-3D3DA5879E71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1125" y="744538"/>
            <a:ext cx="6635750" cy="3732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42" tIns="45921" rIns="91842" bIns="45921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1" y="4724204"/>
            <a:ext cx="5486400" cy="4475559"/>
          </a:xfrm>
          <a:prstGeom prst="rect">
            <a:avLst/>
          </a:prstGeom>
        </p:spPr>
        <p:txBody>
          <a:bodyPr vert="horz" lIns="91842" tIns="45921" rIns="91842" bIns="45921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46679"/>
            <a:ext cx="2971800" cy="497285"/>
          </a:xfrm>
          <a:prstGeom prst="rect">
            <a:avLst/>
          </a:prstGeom>
        </p:spPr>
        <p:txBody>
          <a:bodyPr vert="horz" lIns="91842" tIns="45921" rIns="91842" bIns="45921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446679"/>
            <a:ext cx="2971800" cy="497285"/>
          </a:xfrm>
          <a:prstGeom prst="rect">
            <a:avLst/>
          </a:prstGeom>
        </p:spPr>
        <p:txBody>
          <a:bodyPr vert="horz" lIns="91842" tIns="45921" rIns="91842" bIns="45921" rtlCol="0" anchor="b"/>
          <a:lstStyle>
            <a:lvl1pPr algn="r">
              <a:defRPr sz="1200"/>
            </a:lvl1pPr>
          </a:lstStyle>
          <a:p>
            <a:fld id="{54837B4F-B216-41D1-93C5-9C247DCB44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6777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6442" indent="-28709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8372" indent="-229674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7721" indent="-229674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67070" indent="-229674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26419" indent="-2296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85767" indent="-2296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45116" indent="-2296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04465" indent="-2296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BFA514C0-6004-41DF-B496-F3BA25316C12}" type="slidenum">
              <a:rPr lang="fr-FR" altLang="fr-FR"/>
              <a:pPr>
                <a:spcBef>
                  <a:spcPct val="0"/>
                </a:spcBef>
              </a:pPr>
              <a:t>1</a:t>
            </a:fld>
            <a:endParaRPr lang="fr-FR" altLang="fr-FR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46125"/>
            <a:ext cx="6629400" cy="3729038"/>
          </a:xfrm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723924"/>
            <a:ext cx="5028986" cy="4475798"/>
          </a:xfrm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 travail a été conduit dans le cadre du projet </a:t>
            </a:r>
            <a:r>
              <a:rPr lang="fr-FR" dirty="0" err="1"/>
              <a:t>Laccave</a:t>
            </a:r>
            <a:r>
              <a:rPr lang="fr-FR" dirty="0"/>
              <a:t> qui était un projet de recherche national destiné</a:t>
            </a:r>
            <a:r>
              <a:rPr lang="fr-FR" baseline="0" dirty="0"/>
              <a:t> à étudier les impacts du CC sur la filière Vigne et Vin et à contribuer à élaborer des stratégies d’adaptation. Au-delà de travaux disciplinaires qui ont permis de mieux préciser les impacts du CC et de définir un cadre pour les adaptations à envisager et qui sont résumés sur cette plaquette téléchargeable sur le site du projet, ce projet a permis d’accroitre la mobilisation de la filière sur les enjeux du CC et de conduire un exercice de prospective à utiliser comme un outil pour raisonner l’adaptation.</a:t>
            </a:r>
          </a:p>
          <a:p>
            <a:endParaRPr lang="fr-FR" baseline="0" dirty="0"/>
          </a:p>
          <a:p>
            <a:r>
              <a:rPr lang="fr-FR" baseline="0" dirty="0"/>
              <a:t>Adaptation as a </a:t>
            </a:r>
            <a:r>
              <a:rPr lang="fr-FR" baseline="0" dirty="0" err="1"/>
              <a:t>complex</a:t>
            </a:r>
            <a:r>
              <a:rPr lang="fr-FR" baseline="0" dirty="0"/>
              <a:t> and </a:t>
            </a:r>
            <a:r>
              <a:rPr lang="fr-FR" baseline="0" dirty="0" err="1"/>
              <a:t>systemic</a:t>
            </a:r>
            <a:r>
              <a:rPr lang="fr-FR" baseline="0" dirty="0"/>
              <a:t> </a:t>
            </a:r>
            <a:r>
              <a:rPr lang="fr-FR" baseline="0" dirty="0" err="1"/>
              <a:t>approach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7424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" y="746125"/>
            <a:ext cx="6629400" cy="3730625"/>
          </a:xfrm>
          <a:ln/>
        </p:spPr>
      </p:sp>
      <p:sp>
        <p:nvSpPr>
          <p:cNvPr id="92163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/>
          </a:p>
        </p:txBody>
      </p:sp>
      <p:sp>
        <p:nvSpPr>
          <p:cNvPr id="9216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8234" indent="-283936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35745" indent="-227149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0044" indent="-227149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44342" indent="-227149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98640" indent="-2271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52938" indent="-2271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07236" indent="-2271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61534" indent="-2271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D62C345F-B967-49DE-97B8-FBC5995919DE}" type="slidenum">
              <a:rPr lang="fr-FR" altLang="fr-FR" smtClean="0">
                <a:solidFill>
                  <a:srgbClr val="000000"/>
                </a:solidFill>
              </a:rPr>
              <a:pPr/>
              <a:t>2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" y="746125"/>
            <a:ext cx="6629400" cy="3730625"/>
          </a:xfrm>
          <a:ln/>
        </p:spPr>
      </p:sp>
      <p:sp>
        <p:nvSpPr>
          <p:cNvPr id="93187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fr-FR"/>
          </a:p>
        </p:txBody>
      </p:sp>
      <p:sp>
        <p:nvSpPr>
          <p:cNvPr id="9318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8234" indent="-283936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35745" indent="-227149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0044" indent="-227149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44342" indent="-227149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98640" indent="-2271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52938" indent="-2271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07236" indent="-2271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61534" indent="-2271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663A7144-E55C-4A19-A6A5-239965018ECE}" type="slidenum">
              <a:rPr lang="fr-FR" altLang="fr-FR" smtClean="0">
                <a:solidFill>
                  <a:srgbClr val="000000"/>
                </a:solidFill>
              </a:rPr>
              <a:pPr/>
              <a:t>3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" y="746125"/>
            <a:ext cx="6629400" cy="3730625"/>
          </a:xfrm>
          <a:ln/>
        </p:spPr>
      </p:sp>
      <p:sp>
        <p:nvSpPr>
          <p:cNvPr id="94211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/>
          </a:p>
        </p:txBody>
      </p:sp>
      <p:sp>
        <p:nvSpPr>
          <p:cNvPr id="942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8234" indent="-283936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35745" indent="-227149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0044" indent="-227149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44342" indent="-227149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98640" indent="-2271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52938" indent="-2271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07236" indent="-2271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61534" indent="-2271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0F928D4B-2239-46F3-A962-8B23DED5B396}" type="slidenum">
              <a:rPr lang="fr-FR" altLang="fr-FR" smtClean="0">
                <a:solidFill>
                  <a:srgbClr val="000000"/>
                </a:solidFill>
              </a:rPr>
              <a:pPr/>
              <a:t>5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" y="746125"/>
            <a:ext cx="6629400" cy="3730625"/>
          </a:xfrm>
          <a:ln/>
        </p:spPr>
      </p:sp>
      <p:sp>
        <p:nvSpPr>
          <p:cNvPr id="95235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/>
          </a:p>
        </p:txBody>
      </p:sp>
      <p:sp>
        <p:nvSpPr>
          <p:cNvPr id="9523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8234" indent="-283936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35745" indent="-227149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0044" indent="-227149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44342" indent="-227149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98640" indent="-2271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52938" indent="-2271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07236" indent="-2271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61534" indent="-2271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78B3460B-C919-41D8-ADD1-E90A1E6053CA}" type="slidenum">
              <a:rPr lang="fr-FR" altLang="fr-FR" smtClean="0">
                <a:solidFill>
                  <a:srgbClr val="000000"/>
                </a:solidFill>
              </a:rPr>
              <a:pPr/>
              <a:t>6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306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64F35-F5A3-40AD-A7D7-43DB1CCAD919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6200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ce réservé de l'image des diapositives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46125"/>
            <a:ext cx="6629400" cy="3729038"/>
          </a:xfrm>
          <a:ln/>
        </p:spPr>
      </p:sp>
      <p:sp>
        <p:nvSpPr>
          <p:cNvPr id="103427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>
              <a:latin typeface="Arial" pitchFamily="34" charset="0"/>
            </a:endParaRPr>
          </a:p>
        </p:txBody>
      </p:sp>
      <p:sp>
        <p:nvSpPr>
          <p:cNvPr id="10342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6442" indent="-28709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8372" indent="-229674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7721" indent="-229674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67070" indent="-229674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26419" indent="-2296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85767" indent="-2296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45116" indent="-2296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04465" indent="-2296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45D6F3D-FFE8-41A3-A312-8E6089C2E6B9}" type="slidenum">
              <a:rPr lang="fr-FR" altLang="fr-FR">
                <a:solidFill>
                  <a:srgbClr val="000000"/>
                </a:solidFill>
                <a:cs typeface="Arial" pitchFamily="34" charset="0"/>
              </a:rPr>
              <a:pPr/>
              <a:t>11</a:t>
            </a:fld>
            <a:endParaRPr lang="fr-FR" altLang="fr-FR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conclure, on peut s’interroger maintenant sur la manière dont la filière à différentes échelles peut s’approprier cet exercice et l’utiliser pour définir de véritables stratégies</a:t>
            </a:r>
            <a:r>
              <a:rPr lang="fr-FR" baseline="0" dirty="0"/>
              <a:t> d’adaptation. Plus de 2000 propositions concrètes ont été réalisés par les participants et sont en cours d’analyse et de synthèse à l’échelle nationale. Elles sont bien sûr à la disposition de chaque ODG, chaque interprofession, chaque collectif qui localement souhaite réfléchir à sa propre stratégie. A l’échelle nationale, un groupe de travail a été initié par FAM et INAO avec des représentants d’un certain nombre d’organisations majeures de la filière pour élaborer une stratégie nationale à partir des éléments de cet exercice de prospective. Cette stratégie sera articulée sur les points suivants :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5639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306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64F35-F5A3-40AD-A7D7-43DB1CCAD919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6200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23392" y="980728"/>
            <a:ext cx="7293835" cy="2088232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23392" y="3886200"/>
            <a:ext cx="7392821" cy="22070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0"/>
          </p:nvPr>
        </p:nvSpPr>
        <p:spPr>
          <a:xfrm>
            <a:off x="8688917" y="0"/>
            <a:ext cx="3503083" cy="6858000"/>
          </a:xfrm>
        </p:spPr>
        <p:txBody>
          <a:bodyPr/>
          <a:lstStyle/>
          <a:p>
            <a:endParaRPr lang="fr-FR"/>
          </a:p>
        </p:txBody>
      </p:sp>
      <p:pic>
        <p:nvPicPr>
          <p:cNvPr id="13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481" y="5855364"/>
            <a:ext cx="1782463" cy="100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257" y="4561490"/>
            <a:ext cx="2379899" cy="129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538" y="3140969"/>
            <a:ext cx="2876189" cy="1420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255" y="1484785"/>
            <a:ext cx="3409576" cy="165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dscn0054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011" y="-315416"/>
            <a:ext cx="415220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789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11C7B-5BE3-49B0-809A-4C89E4CD675F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75A1-385B-4D4A-91A3-F4A43F3292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1688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11C7B-5BE3-49B0-809A-4C89E4CD675F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75A1-385B-4D4A-91A3-F4A43F3292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9856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7AFCF-8664-4036-B8C6-35DD99A7C360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41531-2C13-4B06-BB34-2FB3A9EC72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5737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DAC68-14AB-4790-80F7-020D917E19A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66537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7287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1F311-8819-46FF-AE2A-B28DE04FE06E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D61DE-C356-4D80-AA59-418CEC1313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970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1F311-8819-46FF-AE2A-B28DE04FE06E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D61DE-C356-4D80-AA59-418CEC1313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8393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1F311-8819-46FF-AE2A-B28DE04FE06E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D61DE-C356-4D80-AA59-418CEC1313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3190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1F311-8819-46FF-AE2A-B28DE04FE06E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D61DE-C356-4D80-AA59-418CEC1313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2040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1F311-8819-46FF-AE2A-B28DE04FE06E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D61DE-C356-4D80-AA59-418CEC1313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319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5520" y="260648"/>
            <a:ext cx="9998901" cy="114300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75520" y="1600201"/>
            <a:ext cx="9998901" cy="4525963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824192" y="6414525"/>
            <a:ext cx="3758208" cy="365125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INNOVIGNE 2012 INRA PECH-ROUGE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487488" cy="68580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22" y="5971050"/>
            <a:ext cx="1415300" cy="88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1" y="4941168"/>
            <a:ext cx="1372687" cy="96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 descr="aout05_0063"/>
          <p:cNvPicPr>
            <a:picLocks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3824" y="4000013"/>
            <a:ext cx="1415301" cy="869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1" y="3050056"/>
            <a:ext cx="1464656" cy="854379"/>
          </a:xfrm>
          <a:prstGeom prst="rect">
            <a:avLst/>
          </a:prstGeom>
        </p:spPr>
      </p:pic>
      <p:pic>
        <p:nvPicPr>
          <p:cNvPr id="13" name="Picture 2" descr="Riego por pozas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10" y="2032777"/>
            <a:ext cx="1452865" cy="93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" y="1058476"/>
            <a:ext cx="1410252" cy="89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dscn0054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2" y="102378"/>
            <a:ext cx="1439979" cy="87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4102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1F311-8819-46FF-AE2A-B28DE04FE06E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D61DE-C356-4D80-AA59-418CEC1313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6809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1F311-8819-46FF-AE2A-B28DE04FE06E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D61DE-C356-4D80-AA59-418CEC1313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4315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1F311-8819-46FF-AE2A-B28DE04FE06E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D61DE-C356-4D80-AA59-418CEC1313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73706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1F311-8819-46FF-AE2A-B28DE04FE06E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D61DE-C356-4D80-AA59-418CEC1313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5951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1F311-8819-46FF-AE2A-B28DE04FE06E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D61DE-C356-4D80-AA59-418CEC1313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16858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1F311-8819-46FF-AE2A-B28DE04FE06E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D61DE-C356-4D80-AA59-418CEC1313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81328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F1E23-C6B5-4CC4-9DFF-A628BFB629DC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23D1-448A-4FC3-B1BD-4DAA408B6E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876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F1E23-C6B5-4CC4-9DFF-A628BFB629DC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23D1-448A-4FC3-B1BD-4DAA408B6E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5737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F1E23-C6B5-4CC4-9DFF-A628BFB629DC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23D1-448A-4FC3-B1BD-4DAA408B6E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84914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F1E23-C6B5-4CC4-9DFF-A628BFB629DC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23D1-448A-4FC3-B1BD-4DAA408B6E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1594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11C7B-5BE3-49B0-809A-4C89E4CD675F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75A1-385B-4D4A-91A3-F4A43F3292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52419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F1E23-C6B5-4CC4-9DFF-A628BFB629DC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23D1-448A-4FC3-B1BD-4DAA408B6E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2190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F1E23-C6B5-4CC4-9DFF-A628BFB629DC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23D1-448A-4FC3-B1BD-4DAA408B6E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1713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F1E23-C6B5-4CC4-9DFF-A628BFB629DC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23D1-448A-4FC3-B1BD-4DAA408B6E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32813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F1E23-C6B5-4CC4-9DFF-A628BFB629DC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23D1-448A-4FC3-B1BD-4DAA408B6E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35786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F1E23-C6B5-4CC4-9DFF-A628BFB629DC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23D1-448A-4FC3-B1BD-4DAA408B6E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2224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F1E23-C6B5-4CC4-9DFF-A628BFB629DC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23D1-448A-4FC3-B1BD-4DAA408B6E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9145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F1E23-C6B5-4CC4-9DFF-A628BFB629DC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923D1-448A-4FC3-B1BD-4DAA408B6E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17666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84541027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3546219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604754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11C7B-5BE3-49B0-809A-4C89E4CD675F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75A1-385B-4D4A-91A3-F4A43F3292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57724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78384414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1916734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74939468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28063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0755604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3527710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2508145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0935831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0327829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6E3492-F6E4-4AB9-8950-39C78E2EE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A2E2C50-CFD0-4BB0-9047-D967C75F0F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2A2DED-C7BF-4995-A83A-17EF60211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DE14-817B-483F-A52A-A9B101309043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C7FB0B-6E1B-4D9A-947B-76FEBB824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C10865-B5E8-482F-9788-2748A15F4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6CB-8C25-409A-A986-6DED8DCFF6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5798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11C7B-5BE3-49B0-809A-4C89E4CD675F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75A1-385B-4D4A-91A3-F4A43F3292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5357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EB831C-B76B-4CCC-913A-AFCD8A7C1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477687-5231-4D0A-BA65-598E7C185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A22BD0-DDE4-42DA-B59E-5D4E3ED15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DE14-817B-483F-A52A-A9B101309043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DD2A37-0D94-4B53-8D07-5FCF1DEE5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4C3E67-2D12-47BA-9CDC-583420E76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6CB-8C25-409A-A986-6DED8DCFF6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18979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F4C34B-E6F8-4B00-AB8E-8677077D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057DFC-D2AF-4F88-9D87-A3A7E3E0B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F0BE4E-F189-457A-94DB-7750B82E3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DE14-817B-483F-A52A-A9B101309043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1F6CA7-327F-410B-9746-F58C00F3D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BEACA6-3825-4918-AF4B-B1B2158F4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6CB-8C25-409A-A986-6DED8DCFF6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17983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15829D-2FBE-4E70-9FE2-86BCEEEA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7B1F3F-AF6D-4DF9-877E-174C121158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709E452-0BD6-42A6-933A-B678E327BC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16681C5-04E2-463A-9260-CEC1E742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DE14-817B-483F-A52A-A9B101309043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0D22EB-8C1F-477B-B9B8-A8B435D11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798738B-EF89-432F-ACE0-7D14D4CDC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6CB-8C25-409A-A986-6DED8DCFF6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43957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2369CA-C0E5-4437-B646-98049CF38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EAD144-3E5B-4EA8-BBDE-7C59642F1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0AEC12B-5142-4AE7-8557-62A526E2CF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BE8D95D-F761-4F9B-8987-7D888A4A9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43663A5-C519-4635-90D3-DDCF9EA822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3112D0D-45C3-4098-8547-EA202937D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DE14-817B-483F-A52A-A9B101309043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A68D070-8E21-4774-8A60-A49591E47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A633EC3-C162-4684-99D9-AF8A5223E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6CB-8C25-409A-A986-6DED8DCFF6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85819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3522D6-99A0-421A-A3EB-39DED6E04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CD2F8F-BC06-4581-A5A9-6172B257E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DE14-817B-483F-A52A-A9B101309043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A9194B-9646-48FF-BD8C-1DD61A6CC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DC71C37-D14B-42CB-9235-8F07CB693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6CB-8C25-409A-A986-6DED8DCFF6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8393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1133FB1-77CE-4F38-91A7-B5AB7AF97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DE14-817B-483F-A52A-A9B101309043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AE9B083-D074-454F-91F1-24A22B9F6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7BDC25-9843-4EAF-B76A-4159AFD09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6CB-8C25-409A-A986-6DED8DCFF6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78480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FB6E5C-5FE8-4FB2-A6CF-CF7301F84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C221D1-E43A-4C96-8C20-6CAF3DBBC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1D6848-FAC6-4321-86BD-2D1624B79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1FA1A72-94FF-44BE-A99E-EF5565B96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DE14-817B-483F-A52A-A9B101309043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B7E504-FCEF-4418-974A-EAC147568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D3A1484-2369-441A-9B1B-F3AFAB9E1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6CB-8C25-409A-A986-6DED8DCFF6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49015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ED208F-FFDD-4946-8473-28760EDCB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5AE6DB-F19F-4F13-89FA-C5CEC107D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8ED2C6E-5CC2-4136-999B-F59E7AEB1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CE93B4A-DD0C-4AA5-9A6F-8DFDBC9CE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DE14-817B-483F-A52A-A9B101309043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B3DB1EA-91DB-43A4-8D0C-C032F92D7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ABDA56C-2193-4420-8B38-6D761F166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6CB-8C25-409A-A986-6DED8DCFF6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2357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D05EB7-5744-4D30-8EB1-A3C7C018C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ABF3C85-28EE-42B7-99EF-921156E39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0A0FA9-0F0D-4FFC-8BCE-872A994F8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DE14-817B-483F-A52A-A9B101309043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FC47CE-9ED2-4A72-B0FF-E4119D068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B7AC6C-29F5-4A3C-9159-655DB2FDC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6CB-8C25-409A-A986-6DED8DCFF6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7630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26D01A0-4AE9-4C29-A8D9-27DC86B1CD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8A8927B-46D7-447F-8644-E8F0E3130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928AEB-78C1-41A2-95A5-D40122F34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DE14-817B-483F-A52A-A9B101309043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BB2001-64BD-4C55-A472-4976DFD94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D8EDF0-B0F4-4903-842D-38B2884F0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6CB-8C25-409A-A986-6DED8DCFF6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8156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11C7B-5BE3-49B0-809A-4C89E4CD675F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75A1-385B-4D4A-91A3-F4A43F3292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632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11C7B-5BE3-49B0-809A-4C89E4CD675F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75A1-385B-4D4A-91A3-F4A43F3292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5719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11C7B-5BE3-49B0-809A-4C89E4CD675F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75A1-385B-4D4A-91A3-F4A43F3292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275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11C7B-5BE3-49B0-809A-4C89E4CD675F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75A1-385B-4D4A-91A3-F4A43F3292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7572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11C7B-5BE3-49B0-809A-4C89E4CD675F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575A1-385B-4D4A-91A3-F4A43F3292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3988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9" r:id="rId12"/>
    <p:sldLayoutId id="2147483763" r:id="rId13"/>
    <p:sldLayoutId id="2147483766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1F311-8819-46FF-AE2A-B28DE04FE06E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Assemblée générale de la CNAOC -Calvi - 26 avril 2018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D61DE-C356-4D80-AA59-418CEC1313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853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F1E23-C6B5-4CC4-9DFF-A628BFB629DC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923D1-448A-4FC3-B1BD-4DAA408B6E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574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5707064"/>
            <a:ext cx="12496800" cy="1150937"/>
          </a:xfrm>
          <a:prstGeom prst="rect">
            <a:avLst/>
          </a:prstGeom>
          <a:solidFill>
            <a:srgbClr val="8AB51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5384800" y="5943600"/>
            <a:ext cx="4165600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FFFFFF"/>
                </a:solidFill>
                <a:latin typeface="Arial Narrow" pitchFamily="34" charset="0"/>
              </a:rPr>
              <a:t>	A L I M E N T A T I O N                    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FFFFFF"/>
                </a:solidFill>
                <a:latin typeface="Arial Narrow" pitchFamily="34" charset="0"/>
              </a:rPr>
              <a:t>  A G R I C U L T U R E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FFFFFF"/>
                </a:solidFill>
                <a:latin typeface="Arial Narrow" pitchFamily="34" charset="0"/>
              </a:rPr>
              <a:t>	  E N V I R O N N E M E N T</a:t>
            </a:r>
            <a:endParaRPr lang="fr-FR" sz="2400" b="1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034" y="5753100"/>
            <a:ext cx="3382433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185" y="-92075"/>
            <a:ext cx="3839633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334433" y="6021388"/>
            <a:ext cx="4800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fr-FR" sz="1800">
                <a:solidFill>
                  <a:srgbClr val="FFFFFF"/>
                </a:solidFill>
              </a:rPr>
              <a:t>Métaprogramme ACCAF</a:t>
            </a:r>
          </a:p>
        </p:txBody>
      </p:sp>
    </p:spTree>
    <p:extLst>
      <p:ext uri="{BB962C8B-B14F-4D97-AF65-F5344CB8AC3E}">
        <p14:creationId xmlns:p14="http://schemas.microsoft.com/office/powerpoint/2010/main" val="186102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300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v1_param" hidden="1">
            <a:extLst>
              <a:ext uri="{FF2B5EF4-FFF2-40B4-BE49-F238E27FC236}">
                <a16:creationId xmlns:a16="http://schemas.microsoft.com/office/drawing/2014/main" id="{E1B47432-0CF3-4A8F-A208-D5E994A808D7}"/>
              </a:ext>
            </a:extLst>
          </p:cNvPr>
          <p:cNvSpPr/>
          <p:nvPr userDrawn="1"/>
        </p:nvSpPr>
        <p:spPr>
          <a:xfrm>
            <a:off x="0" y="0"/>
            <a:ext cx="3386667" cy="2540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/>
              <a:t>&lt;?xml version="1.0"?&gt;</a:t>
            </a:r>
          </a:p>
          <a:p>
            <a:pPr algn="ctr"/>
            <a:r>
              <a:rPr lang="fr-FR" sz="1800"/>
              <a:t>&lt;cv_masque&gt;</a:t>
            </a:r>
          </a:p>
          <a:p>
            <a:pPr algn="ctr"/>
            <a:r>
              <a:rPr lang="fr-FR" sz="1800"/>
              <a:t>	&lt;version&gt;1.2&lt;/version&gt;</a:t>
            </a:r>
          </a:p>
          <a:p>
            <a:pPr algn="ctr"/>
            <a:r>
              <a:rPr lang="fr-FR" sz="1800"/>
              <a:t>	&lt;liste_hf&gt;c:\chemin_hf&lt;/liste_hf&gt;</a:t>
            </a:r>
          </a:p>
          <a:p>
            <a:pPr algn="ctr"/>
            <a:r>
              <a:rPr lang="fr-FR" sz="1800"/>
              <a:t>	&lt;liste_noms&gt;c:\chemin_noms&lt;/liste_noms&gt;</a:t>
            </a:r>
          </a:p>
          <a:p>
            <a:pPr algn="ctr"/>
            <a:r>
              <a:rPr lang="fr-FR" sz="1800"/>
              <a:t>	&lt;elements_defaut&gt;</a:t>
            </a:r>
          </a:p>
          <a:p>
            <a:pPr algn="ctr"/>
            <a:r>
              <a:rPr lang="fr-FR" sz="1800"/>
              <a:t>		&lt;type_defaut_encours&gt;1&lt;/type_defaut_encours&gt;</a:t>
            </a:r>
          </a:p>
          <a:p>
            <a:pPr algn="ctr"/>
            <a:r>
              <a:rPr lang="fr-FR" sz="1800"/>
              <a:t>		&lt;defaut_barresh_sous&gt;567&lt;/defaut_barresh_sous&gt;</a:t>
            </a:r>
          </a:p>
          <a:p>
            <a:pPr algn="ctr"/>
            <a:r>
              <a:rPr lang="fr-FR" sz="1800"/>
              <a:t>		&lt;defaut_barresh_droite&gt;580&lt;/defaut_barresh_droite&gt;</a:t>
            </a:r>
          </a:p>
          <a:p>
            <a:pPr algn="ctr"/>
            <a:r>
              <a:rPr lang="fr-FR" sz="1800"/>
              <a:t>		&lt;defaut_graph_camemberts&gt;0&lt;/defaut_graph_camemberts&gt;</a:t>
            </a:r>
          </a:p>
          <a:p>
            <a:pPr algn="ctr"/>
            <a:r>
              <a:rPr lang="fr-FR" sz="1800"/>
              <a:t>		&lt;defaut_graph_histos&gt;0&lt;/defaut_graph_histos&gt;</a:t>
            </a:r>
          </a:p>
          <a:p>
            <a:pPr algn="ctr"/>
            <a:r>
              <a:rPr lang="fr-FR" sz="1800"/>
              <a:t>		&lt;defaut_nombres&gt;0&lt;/defaut_nombres&gt;</a:t>
            </a:r>
          </a:p>
          <a:p>
            <a:pPr algn="ctr"/>
            <a:r>
              <a:rPr lang="fr-FR" sz="1800"/>
              <a:t>		&lt;defaut_puces_type&gt;-1&lt;/defaut_puces_type&gt;</a:t>
            </a:r>
          </a:p>
          <a:p>
            <a:pPr algn="ctr"/>
            <a:r>
              <a:rPr lang="fr-FR" sz="1800"/>
              <a:t>		&lt;defaut_puces_diapo&gt;592&lt;/defaut_puces_diapo&gt;</a:t>
            </a:r>
          </a:p>
          <a:p>
            <a:pPr algn="ctr"/>
            <a:r>
              <a:rPr lang="fr-FR" sz="1800"/>
              <a:t>		&lt;defaut_affichage_br&gt;1&lt;/defaut_affichage_br&gt;</a:t>
            </a:r>
          </a:p>
          <a:p>
            <a:pPr algn="ctr"/>
            <a:r>
              <a:rPr lang="fr-FR" sz="1800"/>
              <a:t>		&lt;defaut_type_br&gt;1&lt;/defaut_type_br&gt;</a:t>
            </a:r>
          </a:p>
          <a:p>
            <a:pPr algn="ctr"/>
            <a:r>
              <a:rPr lang="fr-FR" sz="1800"/>
              <a:t>		&lt;defaut_modeles&gt;</a:t>
            </a:r>
          </a:p>
          <a:p>
            <a:pPr algn="ctr"/>
            <a:r>
              <a:rPr lang="fr-FR" sz="1800"/>
              <a:t>			&lt;modele_barresh_sous&gt;-1&lt;/modele_barresh_sous&gt;</a:t>
            </a:r>
          </a:p>
          <a:p>
            <a:pPr algn="ctr"/>
            <a:r>
              <a:rPr lang="fr-FR" sz="1800"/>
              <a:t>			&lt;modele_barresh_droite&gt;-1&lt;/modele_barresh_droite&gt;</a:t>
            </a:r>
          </a:p>
          <a:p>
            <a:pPr algn="ctr"/>
            <a:r>
              <a:rPr lang="fr-FR" sz="1800"/>
              <a:t>			&lt;modele_graph_camemberts&gt;1&lt;/modele_graph_camemberts&gt;</a:t>
            </a:r>
          </a:p>
          <a:p>
            <a:pPr algn="ctr"/>
            <a:r>
              <a:rPr lang="fr-FR" sz="1800"/>
              <a:t>			&lt;modele_graph_histos&gt;2&lt;/modele_graph_histos&gt;</a:t>
            </a:r>
          </a:p>
          <a:p>
            <a:pPr algn="ctr"/>
            <a:r>
              <a:rPr lang="fr-FR" sz="1800"/>
              <a:t>			&lt;modele_nombres&gt;1&lt;/modele_nombres&gt;</a:t>
            </a:r>
          </a:p>
          <a:p>
            <a:pPr algn="ctr"/>
            <a:r>
              <a:rPr lang="fr-FR" sz="1800"/>
              <a:t>		&lt;/defaut_modeles&gt;</a:t>
            </a:r>
          </a:p>
          <a:p>
            <a:pPr algn="ctr"/>
            <a:r>
              <a:rPr lang="fr-FR" sz="1800"/>
              <a:t>		&lt;defaut_pourc&gt;1&lt;/defaut_pourc&gt;</a:t>
            </a:r>
          </a:p>
          <a:p>
            <a:pPr algn="ctr"/>
            <a:r>
              <a:rPr lang="fr-FR" sz="1800"/>
              <a:t>		&lt;defaut_pos_compteur&gt;-2&lt;/defaut_pos_compteur&gt;</a:t>
            </a:r>
          </a:p>
          <a:p>
            <a:pPr algn="ctr"/>
            <a:r>
              <a:rPr lang="fr-FR" sz="1800"/>
              <a:t>		&lt;defaut_duree_timer&gt;10&lt;/defaut_duree_timer&gt;</a:t>
            </a:r>
          </a:p>
          <a:p>
            <a:pPr algn="ctr"/>
            <a:r>
              <a:rPr lang="fr-FR" sz="1800"/>
              <a:t>	&lt;/elements_defaut&gt;</a:t>
            </a:r>
          </a:p>
          <a:p>
            <a:pPr algn="ctr"/>
            <a:r>
              <a:rPr lang="fr-FR" sz="1800"/>
              <a:t>	&lt;elements_temp&gt;</a:t>
            </a:r>
          </a:p>
          <a:p>
            <a:pPr algn="ctr"/>
            <a:r>
              <a:rPr lang="fr-FR" sz="1800"/>
              <a:t>		&lt;type_defaut&gt;-1&lt;/type_defaut&gt;</a:t>
            </a:r>
          </a:p>
          <a:p>
            <a:pPr algn="ctr"/>
            <a:r>
              <a:rPr lang="fr-FR" sz="1800"/>
              <a:t>		&lt;diapo_type_defaut&gt;591&lt;/diapo_type_defaut&gt;</a:t>
            </a:r>
          </a:p>
          <a:p>
            <a:pPr algn="ctr"/>
            <a:r>
              <a:rPr lang="fr-FR" sz="1800"/>
              <a:t>	&lt;/elements_temp&gt;</a:t>
            </a:r>
          </a:p>
          <a:p>
            <a:pPr algn="ctr"/>
            <a:r>
              <a:rPr lang="fr-FR" sz="1800"/>
              <a:t>	&lt;fichiers_resultats&gt;</a:t>
            </a:r>
          </a:p>
          <a:p>
            <a:pPr algn="ctr"/>
            <a:r>
              <a:rPr lang="fr-FR" sz="1800"/>
              <a:t>		&lt;nombre&gt;7&lt;/nombre&gt;</a:t>
            </a:r>
          </a:p>
          <a:p>
            <a:pPr algn="ctr"/>
            <a:r>
              <a:rPr lang="fr-FR" sz="1800"/>
              <a:t>		&lt;fichier&gt;c:\users\ekaton\Desktop\CNAOC_Francoise_Brugiere_Calvi_26_04_2018\doc_travail\MASTER.rst&lt;/fichier&gt;</a:t>
            </a:r>
          </a:p>
          <a:p>
            <a:pPr algn="ctr"/>
            <a:r>
              <a:rPr lang="fr-FR" sz="1800"/>
              <a:t>		&lt;fichier&gt;C:\Users\EKATON\Desktop\CNAOC_Francoise_Brugiere_Calvi_26_04_2018\doc_travail\Session de test.rst&lt;/fichier&gt;</a:t>
            </a:r>
          </a:p>
          <a:p>
            <a:pPr algn="ctr"/>
            <a:r>
              <a:rPr lang="fr-FR" sz="1800"/>
              <a:t>		&lt;fichier&gt;C:\Users\EKATON\Desktop\CNAOC_Francoise_Brugiere_Calvi_26_04_2018\doc_travail\Session de test.rst&lt;/fichier&gt;</a:t>
            </a:r>
          </a:p>
          <a:p>
            <a:pPr algn="ctr"/>
            <a:r>
              <a:rPr lang="fr-FR" sz="1800"/>
              <a:t>		&lt;fichier&gt;c:\users\ekaton\Desktop\CNAOC_Francoise_Brugiere_Calvi_26_04_2018\doc_travail\Session de test.rst&lt;/fichier&gt;</a:t>
            </a:r>
          </a:p>
          <a:p>
            <a:pPr algn="ctr"/>
            <a:r>
              <a:rPr lang="fr-FR" sz="1800"/>
              <a:t>		&lt;fichier&gt;c:\users\ekaton\Desktop\CNAOC_Francoise_Brugiere_Calvi_26_04_2018\doc_travail\Session de test.rst&lt;/fichier&gt;</a:t>
            </a:r>
          </a:p>
          <a:p>
            <a:pPr algn="ctr"/>
            <a:r>
              <a:rPr lang="fr-FR" sz="1800"/>
              <a:t>		&lt;fichier&gt;c:\users\ekaton\Desktop\CNAOC_Francoise_Brugiere_Calvi_26_04_2018\doc_travail\Session de test.rst&lt;/fichier&gt;</a:t>
            </a:r>
          </a:p>
          <a:p>
            <a:pPr algn="ctr"/>
            <a:r>
              <a:rPr lang="fr-FR" sz="1800"/>
              <a:t>		&lt;fichier&gt;C:\Users\EKATON\Desktop\CNAOC_Francoise_Brugiere_Calvi_26_04_2018\doc_travail\Session de test.rst&lt;/fichier&gt;</a:t>
            </a:r>
          </a:p>
          <a:p>
            <a:pPr algn="ctr"/>
            <a:r>
              <a:rPr lang="fr-FR" sz="1800"/>
              <a:t>	&lt;/fichiers_resultats&gt;</a:t>
            </a:r>
          </a:p>
          <a:p>
            <a:pPr algn="ctr"/>
            <a:r>
              <a:rPr lang="fr-FR" sz="1800"/>
              <a:t>	&lt;elements_defaut_palmares&gt;</a:t>
            </a:r>
          </a:p>
          <a:p>
            <a:pPr algn="ctr"/>
            <a:r>
              <a:rPr lang="fr-FR" sz="1800"/>
              <a:t>		&lt;defaut_depuis&gt;-1&lt;/defaut_depuis&gt;</a:t>
            </a:r>
          </a:p>
          <a:p>
            <a:pPr algn="ctr"/>
            <a:r>
              <a:rPr lang="fr-FR" sz="1800"/>
              <a:t>		&lt;defaut_nb_gagnants&gt;3&lt;/defaut_nb_gagnants&gt;</a:t>
            </a:r>
          </a:p>
          <a:p>
            <a:pPr algn="ctr"/>
            <a:r>
              <a:rPr lang="fr-FR" sz="1800"/>
              <a:t>		&lt;defaut_modele&gt;1&lt;/defaut_modele&gt;</a:t>
            </a:r>
          </a:p>
          <a:p>
            <a:pPr algn="ctr"/>
            <a:r>
              <a:rPr lang="fr-FR" sz="1800"/>
              <a:t>		&lt;defaut_points&gt;1&lt;/defaut_points&gt;</a:t>
            </a:r>
          </a:p>
          <a:p>
            <a:pPr algn="ctr"/>
            <a:r>
              <a:rPr lang="fr-FR" sz="1800"/>
              <a:t>		&lt;defaut_numhf&gt;0&lt;/defaut_numhf&gt;</a:t>
            </a:r>
          </a:p>
          <a:p>
            <a:pPr algn="ctr"/>
            <a:r>
              <a:rPr lang="fr-FR" sz="1800"/>
              <a:t>		&lt;defaut_ordre&gt;0&lt;/defaut_ordre&gt;</a:t>
            </a:r>
          </a:p>
          <a:p>
            <a:pPr algn="ctr"/>
            <a:r>
              <a:rPr lang="fr-FR" sz="1800"/>
              <a:t>	&lt;/elements_defaut_palmares&gt;</a:t>
            </a:r>
          </a:p>
          <a:p>
            <a:pPr algn="ctr"/>
            <a:r>
              <a:rPr lang="fr-FR" sz="1800"/>
              <a:t>	&lt;groupes_palmares&gt;</a:t>
            </a:r>
          </a:p>
          <a:p>
            <a:pPr algn="ctr"/>
            <a:r>
              <a:rPr lang="fr-FR" sz="1800"/>
              <a:t>		&lt;max_id_groupe&gt;0&lt;/max_id_groupe&gt;</a:t>
            </a:r>
          </a:p>
          <a:p>
            <a:pPr algn="ctr"/>
            <a:r>
              <a:rPr lang="fr-FR" sz="1800"/>
              <a:t>	&lt;/groupes_palmares&gt;</a:t>
            </a:r>
          </a:p>
          <a:p>
            <a:pPr algn="ctr"/>
            <a:r>
              <a:rPr lang="fr-FR" sz="1800"/>
              <a:t>	&lt;elements_defaut_nombre&gt;</a:t>
            </a:r>
          </a:p>
          <a:p>
            <a:pPr algn="ctr"/>
            <a:r>
              <a:rPr lang="fr-FR" sz="1800"/>
              <a:t>		&lt;defaut_nbre_mini&gt;0&lt;/defaut_nbre_mini&gt;</a:t>
            </a:r>
          </a:p>
          <a:p>
            <a:pPr algn="ctr"/>
            <a:r>
              <a:rPr lang="fr-FR" sz="1800"/>
              <a:t>		&lt;defaut_nbre_maxi&gt;20&lt;/defaut_nbre_maxi&gt;</a:t>
            </a:r>
          </a:p>
          <a:p>
            <a:pPr algn="ctr"/>
            <a:r>
              <a:rPr lang="fr-FR" sz="1800"/>
              <a:t>		&lt;defaut_modele&gt;1&lt;/defaut_modele&gt;</a:t>
            </a:r>
          </a:p>
          <a:p>
            <a:pPr algn="ctr"/>
            <a:r>
              <a:rPr lang="fr-FR" sz="1800"/>
              <a:t>	&lt;/elements_defaut_nombre&gt;</a:t>
            </a:r>
          </a:p>
          <a:p>
            <a:pPr algn="ctr"/>
            <a:r>
              <a:rPr lang="fr-FR" sz="1800"/>
              <a:t>	&lt;elements_defaut_classement&gt;</a:t>
            </a:r>
          </a:p>
          <a:p>
            <a:pPr algn="ctr"/>
            <a:r>
              <a:rPr lang="fr-FR" sz="1800"/>
              <a:t>		&lt;defaut_ordre_apparition&gt;1&lt;/defaut_ordre_apparition&gt;</a:t>
            </a:r>
          </a:p>
          <a:p>
            <a:pPr algn="ctr"/>
            <a:r>
              <a:rPr lang="fr-FR" sz="1800"/>
              <a:t>		&lt;defaut_type_affichage&gt;1&lt;/defaut_type_affichage&gt;</a:t>
            </a:r>
          </a:p>
          <a:p>
            <a:pPr algn="ctr"/>
            <a:r>
              <a:rPr lang="fr-FR" sz="1800"/>
              <a:t>		&lt;defaut_modele&gt;-1&lt;/defaut_modele&gt;</a:t>
            </a:r>
          </a:p>
          <a:p>
            <a:pPr algn="ctr"/>
            <a:r>
              <a:rPr lang="fr-FR" sz="1800"/>
              <a:t>	&lt;/elements_defaut_classement&gt;</a:t>
            </a:r>
          </a:p>
          <a:p>
            <a:pPr algn="ctr"/>
            <a:r>
              <a:rPr lang="fr-FR" sz="1800"/>
              <a:t>	&lt;elements_defaut_comparaison&gt;</a:t>
            </a:r>
          </a:p>
          <a:p>
            <a:pPr algn="ctr"/>
            <a:r>
              <a:rPr lang="fr-FR" sz="1800"/>
              <a:t>		&lt;type_element_reponse&gt;-1&lt;/type_element_reponse&gt;</a:t>
            </a:r>
          </a:p>
          <a:p>
            <a:pPr algn="ctr"/>
            <a:r>
              <a:rPr lang="fr-FR" sz="1800"/>
              <a:t>		&lt;num_modele_reponse&gt;1&lt;/num_modele_reponse&gt;</a:t>
            </a:r>
          </a:p>
          <a:p>
            <a:pPr algn="ctr"/>
            <a:r>
              <a:rPr lang="fr-FR" sz="1800"/>
              <a:t>		&lt;type_puce&gt;1&lt;/type_puce&gt;</a:t>
            </a:r>
          </a:p>
          <a:p>
            <a:pPr algn="ctr"/>
            <a:r>
              <a:rPr lang="fr-FR" sz="1800"/>
              <a:t>		&lt;type_br&gt;1&lt;/type_br&gt;</a:t>
            </a:r>
          </a:p>
          <a:p>
            <a:pPr algn="ctr"/>
            <a:r>
              <a:rPr lang="fr-FR" sz="1800"/>
              <a:t>		&lt;pourc_va&gt;1&lt;/pourc_va&gt;</a:t>
            </a:r>
          </a:p>
          <a:p>
            <a:pPr algn="ctr"/>
            <a:r>
              <a:rPr lang="fr-FR" sz="1800"/>
              <a:t>		&lt;aff_par&gt;1&lt;/aff_par&gt;</a:t>
            </a:r>
          </a:p>
          <a:p>
            <a:pPr algn="ctr"/>
            <a:r>
              <a:rPr lang="fr-FR" sz="1800"/>
              <a:t>		&lt;vide1&gt;&lt;/vide1&gt;</a:t>
            </a:r>
          </a:p>
          <a:p>
            <a:pPr algn="ctr"/>
            <a:r>
              <a:rPr lang="fr-FR" sz="1800"/>
              <a:t>		&lt;vide2&gt;&lt;/vide2&gt;</a:t>
            </a:r>
          </a:p>
          <a:p>
            <a:pPr algn="ctr"/>
            <a:r>
              <a:rPr lang="fr-FR" sz="1800"/>
              <a:t>		&lt;vide3&gt;&lt;/vide3&gt;</a:t>
            </a:r>
          </a:p>
          <a:p>
            <a:pPr algn="ctr"/>
            <a:r>
              <a:rPr lang="fr-FR" sz="1800"/>
              <a:t>		&lt;vide4&gt;&lt;/vide4&gt;</a:t>
            </a:r>
          </a:p>
          <a:p>
            <a:pPr algn="ctr"/>
            <a:r>
              <a:rPr lang="fr-FR" sz="1800"/>
              <a:t>		&lt;num_modele_barre_1&gt;0&lt;/num_modele_barre_1&gt;</a:t>
            </a:r>
          </a:p>
          <a:p>
            <a:pPr algn="ctr"/>
            <a:r>
              <a:rPr lang="fr-FR" sz="1800"/>
              <a:t>		&lt;num_modele_barre_2&gt;0&lt;/num_modele_barre_2&gt;</a:t>
            </a:r>
          </a:p>
          <a:p>
            <a:pPr algn="ctr"/>
            <a:r>
              <a:rPr lang="fr-FR" sz="1800"/>
              <a:t>		&lt;num_modele_barre_3&gt;0&lt;/num_modele_barre_3&gt;</a:t>
            </a:r>
          </a:p>
          <a:p>
            <a:pPr algn="ctr"/>
            <a:r>
              <a:rPr lang="fr-FR" sz="1800"/>
              <a:t>		&lt;num_modele_barre_4&gt;0&lt;/num_modele_barre_4&gt;</a:t>
            </a:r>
          </a:p>
          <a:p>
            <a:pPr algn="ctr"/>
            <a:r>
              <a:rPr lang="fr-FR" sz="1800"/>
              <a:t>		&lt;num_modele_barre_5&gt;0&lt;/num_modele_barre_5&gt;</a:t>
            </a:r>
          </a:p>
          <a:p>
            <a:pPr algn="ctr"/>
            <a:r>
              <a:rPr lang="fr-FR" sz="1800"/>
              <a:t>		&lt;num_modele_barre_6&gt;0&lt;/num_modele_barre_6&gt;</a:t>
            </a:r>
          </a:p>
          <a:p>
            <a:pPr algn="ctr"/>
            <a:r>
              <a:rPr lang="fr-FR" sz="1800"/>
              <a:t>		&lt;num_modele_barre_7&gt;0&lt;/num_modele_barre_7&gt;</a:t>
            </a:r>
          </a:p>
          <a:p>
            <a:pPr algn="ctr"/>
            <a:r>
              <a:rPr lang="fr-FR" sz="1800"/>
              <a:t>		&lt;num_modele_barre_8&gt;0&lt;/num_modele_barre_8&gt;</a:t>
            </a:r>
          </a:p>
          <a:p>
            <a:pPr algn="ctr"/>
            <a:r>
              <a:rPr lang="fr-FR" sz="1800"/>
              <a:t>		&lt;num_modele_barre_9&gt;0&lt;/num_modele_barre_9&gt;</a:t>
            </a:r>
          </a:p>
          <a:p>
            <a:pPr algn="ctr"/>
            <a:r>
              <a:rPr lang="fr-FR" sz="1800"/>
              <a:t>		&lt;num_modele_barre_10&gt;0&lt;/num_modele_barre_10&gt;</a:t>
            </a:r>
          </a:p>
          <a:p>
            <a:pPr algn="ctr"/>
            <a:r>
              <a:rPr lang="fr-FR" sz="1800"/>
              <a:t>	&lt;/elements_defaut_comparaison&gt;</a:t>
            </a:r>
          </a:p>
          <a:p>
            <a:pPr algn="ctr"/>
            <a:r>
              <a:rPr lang="fr-FR" sz="1800"/>
              <a:t>	&lt;elements_defaut_profil_qcm&gt;</a:t>
            </a:r>
          </a:p>
          <a:p>
            <a:pPr algn="ctr"/>
            <a:r>
              <a:rPr lang="fr-FR" sz="1800"/>
              <a:t>		&lt;profil_type&gt;0&lt;/profil_type&gt;</a:t>
            </a:r>
          </a:p>
          <a:p>
            <a:pPr algn="ctr"/>
            <a:r>
              <a:rPr lang="fr-FR" sz="1800"/>
              <a:t>		&lt;profil_type_id&gt;0&lt;/profil_type_id&gt;</a:t>
            </a:r>
          </a:p>
          <a:p>
            <a:pPr algn="ctr"/>
            <a:r>
              <a:rPr lang="fr-FR" sz="1800"/>
              <a:t>		&lt;nb_categories&gt;0&lt;/nb_categories&gt;</a:t>
            </a:r>
          </a:p>
          <a:p>
            <a:pPr algn="ctr"/>
            <a:r>
              <a:rPr lang="fr-FR" sz="1800"/>
              <a:t>		&lt;affichage&gt;2&lt;/affichage&gt;</a:t>
            </a:r>
          </a:p>
          <a:p>
            <a:pPr algn="ctr"/>
            <a:r>
              <a:rPr lang="fr-FR" sz="1800"/>
              <a:t>		&lt;ordre_affichage&gt;1&lt;/ordre_affichage&gt;</a:t>
            </a:r>
          </a:p>
          <a:p>
            <a:pPr algn="ctr"/>
            <a:r>
              <a:rPr lang="fr-FR" sz="1800"/>
              <a:t>		&lt;affichage_param_supp&gt;1&lt;/affichage_param_supp&gt;</a:t>
            </a:r>
          </a:p>
          <a:p>
            <a:pPr algn="ctr"/>
            <a:r>
              <a:rPr lang="fr-FR" sz="1800"/>
              <a:t>		&lt;type_histos&gt;1&lt;/type_histos&gt;</a:t>
            </a:r>
          </a:p>
          <a:p>
            <a:pPr algn="ctr"/>
            <a:r>
              <a:rPr lang="fr-FR" sz="1800"/>
              <a:t>		&lt;vide8&gt;0&lt;/vide8&gt;</a:t>
            </a:r>
          </a:p>
          <a:p>
            <a:pPr algn="ctr"/>
            <a:r>
              <a:rPr lang="fr-FR" sz="1800"/>
              <a:t>		&lt;vide9&gt;0&lt;/vide9&gt;</a:t>
            </a:r>
          </a:p>
          <a:p>
            <a:pPr algn="ctr"/>
            <a:r>
              <a:rPr lang="fr-FR" sz="1800"/>
              <a:t>		&lt;vide10&gt;0&lt;/vide10&gt;</a:t>
            </a:r>
          </a:p>
          <a:p>
            <a:pPr algn="ctr"/>
            <a:r>
              <a:rPr lang="fr-FR" sz="1800"/>
              <a:t>		&lt;num_modele_histo_1&gt;2&lt;/num_modele_histo_1&gt;</a:t>
            </a:r>
          </a:p>
          <a:p>
            <a:pPr algn="ctr"/>
            <a:r>
              <a:rPr lang="fr-FR" sz="1800"/>
              <a:t>		&lt;num_modele_histo_2&gt;3&lt;/num_modele_histo_2&gt;</a:t>
            </a:r>
          </a:p>
          <a:p>
            <a:pPr algn="ctr"/>
            <a:r>
              <a:rPr lang="fr-FR" sz="1800"/>
              <a:t>		&lt;num_modele_histo_3&gt;4&lt;/num_modele_histo_3&gt;</a:t>
            </a:r>
          </a:p>
          <a:p>
            <a:pPr algn="ctr"/>
            <a:r>
              <a:rPr lang="fr-FR" sz="1800"/>
              <a:t>		&lt;num_modele_histo_4&gt;5&lt;/num_modele_histo_4&gt;</a:t>
            </a:r>
          </a:p>
          <a:p>
            <a:pPr algn="ctr"/>
            <a:r>
              <a:rPr lang="fr-FR" sz="1800"/>
              <a:t>		&lt;num_modele_histo_5&gt;6&lt;/num_modele_histo_5&gt;</a:t>
            </a:r>
          </a:p>
          <a:p>
            <a:pPr algn="ctr"/>
            <a:r>
              <a:rPr lang="fr-FR" sz="1800"/>
              <a:t>		&lt;num_modele_histo_6&gt;7&lt;/num_modele_histo_6&gt;</a:t>
            </a:r>
          </a:p>
          <a:p>
            <a:pPr algn="ctr"/>
            <a:r>
              <a:rPr lang="fr-FR" sz="1800"/>
              <a:t>		&lt;num_modele_histo_7&gt;8&lt;/num_modele_histo_7&gt;</a:t>
            </a:r>
          </a:p>
          <a:p>
            <a:pPr algn="ctr"/>
            <a:r>
              <a:rPr lang="fr-FR" sz="1800"/>
              <a:t>		&lt;num_modele_histo_8&gt;9&lt;/num_modele_histo_8&gt;</a:t>
            </a:r>
          </a:p>
          <a:p>
            <a:pPr algn="ctr"/>
            <a:r>
              <a:rPr lang="fr-FR" sz="1800"/>
              <a:t>		&lt;num_modele_histo_9&gt;10&lt;/num_modele_histo_9&gt;</a:t>
            </a:r>
          </a:p>
          <a:p>
            <a:pPr algn="ctr"/>
            <a:r>
              <a:rPr lang="fr-FR" sz="1800"/>
              <a:t>		&lt;num_modele_histo_10&gt;1&lt;/num_modele_histo_10&gt;</a:t>
            </a:r>
          </a:p>
          <a:p>
            <a:pPr algn="ctr"/>
            <a:r>
              <a:rPr lang="fr-FR" sz="1800"/>
              <a:t>	&lt;/elements_defaut_profil_qcm&gt;</a:t>
            </a:r>
          </a:p>
          <a:p>
            <a:pPr algn="ctr"/>
            <a:r>
              <a:rPr lang="fr-FR" sz="1800"/>
              <a:t>	&lt;profil_qcm_noms_categories&gt;</a:t>
            </a:r>
          </a:p>
          <a:p>
            <a:pPr algn="ctr"/>
            <a:r>
              <a:rPr lang="fr-FR" sz="1800"/>
              <a:t>	&lt;/profil_qcm_noms_categories&gt;</a:t>
            </a:r>
          </a:p>
          <a:p>
            <a:pPr algn="ctr"/>
            <a:r>
              <a:rPr lang="fr-FR" sz="1800"/>
              <a:t>	&lt;liste_boitiers&gt;</a:t>
            </a:r>
          </a:p>
          <a:p>
            <a:pPr algn="ctr"/>
            <a:r>
              <a:rPr lang="fr-FR" sz="1800"/>
              <a:t>		&lt;etat_nominatif&gt;0&lt;/etat_nominatif&gt;</a:t>
            </a:r>
          </a:p>
          <a:p>
            <a:pPr algn="ctr"/>
            <a:r>
              <a:rPr lang="fr-FR" sz="1800"/>
              <a:t>		&lt;etat_fourchette_supp&gt;0&lt;/etat_fourchette_supp&gt;</a:t>
            </a:r>
          </a:p>
          <a:p>
            <a:pPr algn="ctr"/>
            <a:r>
              <a:rPr lang="fr-FR" sz="1800"/>
              <a:t>		&lt;fourchette_supp_premier_hf&gt;1&lt;/fourchette_supp_premier_hf&gt;</a:t>
            </a:r>
          </a:p>
          <a:p>
            <a:pPr algn="ctr"/>
            <a:r>
              <a:rPr lang="fr-FR" sz="1800"/>
              <a:t>		&lt;fourchette_supp_dernier_hf&gt;1&lt;/fourchette_supp_dernier_hf&gt;</a:t>
            </a:r>
          </a:p>
          <a:p>
            <a:pPr algn="ctr"/>
            <a:r>
              <a:rPr lang="fr-FR" sz="1800"/>
              <a:t>		&lt;fourchette_supp_type_boitier&gt;4&lt;/fourchette_supp_type_boitier&gt;</a:t>
            </a:r>
          </a:p>
          <a:p>
            <a:pPr algn="ctr"/>
            <a:r>
              <a:rPr lang="fr-FR" sz="1800"/>
              <a:t>		&lt;chemin&gt;&lt;/chemin&gt;</a:t>
            </a:r>
          </a:p>
          <a:p>
            <a:pPr algn="ctr"/>
            <a:r>
              <a:rPr lang="fr-FR" sz="1800"/>
              <a:t>		&lt;id_fichier&gt;&lt;/id_fichier&gt;</a:t>
            </a:r>
          </a:p>
          <a:p>
            <a:pPr algn="ctr"/>
            <a:r>
              <a:rPr lang="fr-FR" sz="1800"/>
              <a:t>		&lt;liste_active&gt;&lt;/liste_active&gt;</a:t>
            </a:r>
          </a:p>
          <a:p>
            <a:pPr algn="ctr"/>
            <a:r>
              <a:rPr lang="fr-FR" sz="1800"/>
              <a:t>	&lt;/liste_boitiers&gt;</a:t>
            </a:r>
          </a:p>
          <a:p>
            <a:pPr algn="ctr"/>
            <a:r>
              <a:rPr lang="fr-FR" sz="1800"/>
              <a:t>	&lt;themes&gt;</a:t>
            </a:r>
          </a:p>
          <a:p>
            <a:pPr algn="ctr"/>
            <a:r>
              <a:rPr lang="fr-FR" sz="1800"/>
              <a:t>		&lt;id_suivant&gt;1&lt;/id_suivant&gt;</a:t>
            </a:r>
          </a:p>
          <a:p>
            <a:pPr algn="ctr"/>
            <a:r>
              <a:rPr lang="fr-FR" sz="1800"/>
              <a:t>		&lt;theme&gt;</a:t>
            </a:r>
          </a:p>
          <a:p>
            <a:pPr algn="ctr"/>
            <a:r>
              <a:rPr lang="fr-FR" sz="1800"/>
              <a:t>			&lt;id_theme&gt;0&lt;/id_theme&gt;</a:t>
            </a:r>
          </a:p>
          <a:p>
            <a:pPr algn="ctr"/>
            <a:r>
              <a:rPr lang="fr-FR" sz="1800"/>
              <a:t>			&lt;nom_theme&gt;Général&lt;/nom_theme&gt;</a:t>
            </a:r>
          </a:p>
          <a:p>
            <a:pPr algn="ctr"/>
            <a:r>
              <a:rPr lang="fr-FR" sz="1800"/>
              <a:t>			&lt;rang&gt;0&lt;/rang&gt;</a:t>
            </a:r>
          </a:p>
          <a:p>
            <a:pPr algn="ctr"/>
            <a:r>
              <a:rPr lang="fr-FR" sz="1800"/>
              <a:t>		&lt;/theme&gt;</a:t>
            </a:r>
          </a:p>
          <a:p>
            <a:pPr algn="ctr"/>
            <a:r>
              <a:rPr lang="fr-FR" sz="1800"/>
              <a:t>	&lt;/themes&gt;</a:t>
            </a:r>
          </a:p>
          <a:p>
            <a:pPr algn="ctr"/>
            <a:r>
              <a:rPr lang="fr-FR" sz="1800"/>
              <a:t>	&lt;elements_defaut_reponse_hf&gt;</a:t>
            </a:r>
          </a:p>
          <a:p>
            <a:pPr algn="ctr"/>
            <a:r>
              <a:rPr lang="fr-FR" sz="1800"/>
              <a:t>		&lt;nb_hf_aff&gt;4&lt;/nb_hf_aff&gt;</a:t>
            </a:r>
          </a:p>
          <a:p>
            <a:pPr algn="ctr"/>
            <a:r>
              <a:rPr lang="fr-FR" sz="1800"/>
              <a:t>		&lt;type_num_hf&gt;1&lt;/type_num_hf&gt;</a:t>
            </a:r>
          </a:p>
          <a:p>
            <a:pPr algn="ctr"/>
            <a:r>
              <a:rPr lang="fr-FR" sz="1800"/>
              <a:t>		&lt;prem_hf_num&gt;0&lt;/prem_hf_num&gt;</a:t>
            </a:r>
          </a:p>
          <a:p>
            <a:pPr algn="ctr"/>
            <a:r>
              <a:rPr lang="fr-FR" sz="1800"/>
              <a:t>		&lt;dern_hf_num&gt;0&lt;/dern_hf_num&gt;</a:t>
            </a:r>
          </a:p>
          <a:p>
            <a:pPr algn="ctr"/>
            <a:r>
              <a:rPr lang="fr-FR" sz="1800"/>
              <a:t>		&lt;num_modele_aff&gt;1&lt;/num_modele_aff&gt;</a:t>
            </a:r>
          </a:p>
          <a:p>
            <a:pPr algn="ctr"/>
            <a:r>
              <a:rPr lang="fr-FR" sz="1800"/>
              <a:t>		&lt;affiche_autres&gt;0&lt;/affiche_autres&gt;</a:t>
            </a:r>
          </a:p>
          <a:p>
            <a:pPr algn="ctr"/>
            <a:r>
              <a:rPr lang="fr-FR" sz="1800"/>
              <a:t>	&lt;/elements_defaut_reponse_hf&gt;</a:t>
            </a:r>
          </a:p>
          <a:p>
            <a:pPr algn="ctr"/>
            <a:r>
              <a:rPr lang="fr-FR" sz="1800"/>
              <a:t>	&lt;elements_defaut_qcmAg&gt;</a:t>
            </a:r>
          </a:p>
          <a:p>
            <a:pPr algn="ctr"/>
            <a:r>
              <a:rPr lang="fr-FR" sz="1800"/>
              <a:t>		&lt;typeDeVote&gt;3&lt;/typeDeVote&gt;</a:t>
            </a:r>
          </a:p>
          <a:p>
            <a:pPr algn="ctr"/>
            <a:r>
              <a:rPr lang="fr-FR" sz="1800"/>
              <a:t>		&lt;affAbstention&gt;1&lt;/affAbstention&gt;</a:t>
            </a:r>
          </a:p>
          <a:p>
            <a:pPr algn="ctr"/>
            <a:r>
              <a:rPr lang="fr-FR" sz="1800"/>
              <a:t>		&lt;typeCalculPourcentages&gt;3&lt;/typeCalculPourcentages&gt;</a:t>
            </a:r>
          </a:p>
          <a:p>
            <a:pPr algn="ctr"/>
            <a:r>
              <a:rPr lang="fr-FR" sz="1800"/>
              <a:t>		&lt;affPourcentages&gt;2&lt;/affPourcentages&gt;</a:t>
            </a:r>
          </a:p>
          <a:p>
            <a:pPr algn="ctr"/>
            <a:r>
              <a:rPr lang="fr-FR" sz="1800"/>
              <a:t>		&lt;typeReponses&gt;1&lt;/typeReponses&gt;</a:t>
            </a:r>
          </a:p>
          <a:p>
            <a:pPr algn="ctr"/>
            <a:r>
              <a:rPr lang="fr-FR" sz="1800"/>
              <a:t>		&lt;numModele&gt;1&lt;/numModele&gt;</a:t>
            </a:r>
          </a:p>
          <a:p>
            <a:pPr algn="ctr"/>
            <a:r>
              <a:rPr lang="fr-FR" sz="1800"/>
              <a:t>		&lt;modelePuces&gt;1&lt;/modelePuces&gt;</a:t>
            </a:r>
          </a:p>
          <a:p>
            <a:pPr algn="ctr"/>
            <a:r>
              <a:rPr lang="fr-FR" sz="1800"/>
              <a:t>		&lt;typeAbstention&gt;0&lt;/typeAbstention&gt;</a:t>
            </a:r>
          </a:p>
          <a:p>
            <a:pPr algn="ctr"/>
            <a:r>
              <a:rPr lang="fr-FR" sz="1800"/>
              <a:t>		&lt;affResParCollege&gt;0&lt;/affResParCollege&gt;</a:t>
            </a:r>
          </a:p>
          <a:p>
            <a:pPr algn="ctr"/>
            <a:r>
              <a:rPr lang="fr-FR" sz="1800"/>
              <a:t>		&lt;idListe&gt;1&lt;/idListe&gt;</a:t>
            </a:r>
          </a:p>
          <a:p>
            <a:pPr algn="ctr"/>
            <a:r>
              <a:rPr lang="fr-FR" sz="1800"/>
              <a:t>	&lt;/elements_defaut_qcmAg&gt;</a:t>
            </a:r>
          </a:p>
          <a:p>
            <a:pPr algn="ctr"/>
            <a:r>
              <a:rPr lang="fr-FR" sz="1800"/>
              <a:t>	&lt;elements_defaut_nuageMots&gt;</a:t>
            </a:r>
          </a:p>
          <a:p>
            <a:pPr algn="ctr"/>
            <a:r>
              <a:rPr lang="fr-FR" sz="1800"/>
              <a:t>		&lt;typeDeNuage&gt;1&lt;/typeDeNuage&gt;</a:t>
            </a:r>
          </a:p>
          <a:p>
            <a:pPr algn="ctr"/>
            <a:r>
              <a:rPr lang="fr-FR" sz="1800"/>
              <a:t>		&lt;typeAffichage&gt;1&lt;/typeAffichage&gt;</a:t>
            </a:r>
          </a:p>
          <a:p>
            <a:pPr algn="ctr"/>
            <a:r>
              <a:rPr lang="fr-FR" sz="1800"/>
              <a:t>		&lt;avecValidation&gt;0&lt;/avecValidation&gt;</a:t>
            </a:r>
          </a:p>
          <a:p>
            <a:pPr algn="ctr"/>
            <a:r>
              <a:rPr lang="fr-FR" sz="1800"/>
              <a:t>	&lt;/elements_defaut_nuageMots&gt;</a:t>
            </a:r>
          </a:p>
          <a:p>
            <a:pPr algn="ctr"/>
            <a:r>
              <a:rPr lang="fr-FR" sz="1800"/>
              <a:t>	&lt;elements_defaut_brainstorming&gt;</a:t>
            </a:r>
          </a:p>
          <a:p>
            <a:pPr algn="ctr"/>
            <a:r>
              <a:rPr lang="fr-FR" sz="1800"/>
              <a:t>		&lt;type01&gt;0&lt;/type01&gt;</a:t>
            </a:r>
          </a:p>
          <a:p>
            <a:pPr algn="ctr"/>
            <a:r>
              <a:rPr lang="fr-FR" sz="1800"/>
              <a:t>	&lt;/elements_defaut_brainstorming&gt;</a:t>
            </a:r>
          </a:p>
          <a:p>
            <a:pPr algn="ctr"/>
            <a:r>
              <a:rPr lang="fr-FR" sz="1800"/>
              <a:t>	&lt;elements_ajout&gt;</a:t>
            </a:r>
          </a:p>
          <a:p>
            <a:pPr algn="ctr"/>
            <a:r>
              <a:rPr lang="fr-FR" sz="1800"/>
              <a:t>		&lt;groupe&gt;</a:t>
            </a:r>
          </a:p>
          <a:p>
            <a:pPr algn="ctr"/>
            <a:r>
              <a:rPr lang="fr-FR" sz="1800"/>
              <a:t>			&lt;id_groupe&gt;&lt;/id_groupe&gt;</a:t>
            </a:r>
          </a:p>
          <a:p>
            <a:pPr algn="ctr"/>
            <a:r>
              <a:rPr lang="fr-FR" sz="1800"/>
              <a:t>			&lt;nom_groupe&gt;&lt;/nom_groupe&gt;</a:t>
            </a:r>
          </a:p>
          <a:p>
            <a:pPr algn="ctr"/>
            <a:r>
              <a:rPr lang="fr-FR" sz="1800"/>
              <a:t>			&lt;xl_col_groupe&gt;&lt;/xl_col_groupe&gt;</a:t>
            </a:r>
          </a:p>
          <a:p>
            <a:pPr algn="ctr"/>
            <a:r>
              <a:rPr lang="fr-FR" sz="1800"/>
              <a:t>			&lt;max_id_categorie&gt;&lt;/max_id_categorie&gt;</a:t>
            </a:r>
          </a:p>
          <a:p>
            <a:pPr algn="ctr"/>
            <a:r>
              <a:rPr lang="fr-FR" sz="1800"/>
              <a:t>		&lt;/groupe&gt;</a:t>
            </a:r>
          </a:p>
          <a:p>
            <a:pPr algn="ctr"/>
            <a:r>
              <a:rPr lang="fr-FR" sz="1800"/>
              <a:t>		&lt;categorie&gt;</a:t>
            </a:r>
          </a:p>
          <a:p>
            <a:pPr algn="ctr"/>
            <a:r>
              <a:rPr lang="fr-FR" sz="1800"/>
              <a:t>			&lt;id_categorie&gt;&lt;/id_categorie&gt;</a:t>
            </a:r>
          </a:p>
          <a:p>
            <a:pPr algn="ctr"/>
            <a:r>
              <a:rPr lang="fr-FR" sz="1800"/>
              <a:t>			&lt;nom_categorie&gt;&lt;/nom_categorie&gt;</a:t>
            </a:r>
          </a:p>
          <a:p>
            <a:pPr algn="ctr"/>
            <a:r>
              <a:rPr lang="fr-FR" sz="1800"/>
              <a:t>		&lt;/categorie&gt;</a:t>
            </a:r>
          </a:p>
          <a:p>
            <a:pPr algn="ctr"/>
            <a:r>
              <a:rPr lang="fr-FR" sz="1800"/>
              <a:t>		&lt;num_modele_barre&gt;0&lt;/num_modele_barre&gt;</a:t>
            </a:r>
          </a:p>
          <a:p>
            <a:pPr algn="ctr"/>
            <a:r>
              <a:rPr lang="fr-FR" sz="1800"/>
              <a:t>		&lt;theme&gt;</a:t>
            </a:r>
          </a:p>
          <a:p>
            <a:pPr algn="ctr"/>
            <a:r>
              <a:rPr lang="fr-FR" sz="1800"/>
              <a:t>			&lt;id_theme&gt;&lt;/id_theme&gt;</a:t>
            </a:r>
          </a:p>
          <a:p>
            <a:pPr algn="ctr"/>
            <a:r>
              <a:rPr lang="fr-FR" sz="1800"/>
              <a:t>			&lt;nom_theme&gt;&lt;/nom_theme&gt;</a:t>
            </a:r>
          </a:p>
          <a:p>
            <a:pPr algn="ctr"/>
            <a:r>
              <a:rPr lang="fr-FR" sz="1800"/>
              <a:t>			&lt;rang&gt;&lt;/rang&gt;</a:t>
            </a:r>
          </a:p>
          <a:p>
            <a:pPr algn="ctr"/>
            <a:r>
              <a:rPr lang="fr-FR" sz="1800"/>
              <a:t>		&lt;/theme&gt;</a:t>
            </a:r>
          </a:p>
          <a:p>
            <a:pPr algn="ctr"/>
            <a:r>
              <a:rPr lang="fr-FR" sz="1800"/>
              <a:t>		&lt;liste&gt;&lt;/liste&gt;</a:t>
            </a:r>
          </a:p>
          <a:p>
            <a:pPr algn="ctr"/>
            <a:r>
              <a:rPr lang="fr-FR" sz="1800"/>
              <a:t>		&lt;num_modele_histo&gt;1&lt;/num_modele_histo&gt;</a:t>
            </a:r>
          </a:p>
          <a:p>
            <a:pPr algn="ctr"/>
            <a:r>
              <a:rPr lang="fr-FR" sz="1800"/>
              <a:t>		&lt;profil_qcm_noms_categories&gt;</a:t>
            </a:r>
          </a:p>
          <a:p>
            <a:pPr algn="ctr"/>
            <a:r>
              <a:rPr lang="fr-FR" sz="1800"/>
              <a:t>			&lt;liste&gt;</a:t>
            </a:r>
          </a:p>
          <a:p>
            <a:pPr algn="ctr"/>
            <a:r>
              <a:rPr lang="fr-FR" sz="1800"/>
              <a:t>				&lt;id&gt;&lt;/id&gt;</a:t>
            </a:r>
          </a:p>
          <a:p>
            <a:pPr algn="ctr"/>
            <a:r>
              <a:rPr lang="fr-FR" sz="1800"/>
              <a:t>			&lt;/liste&gt;</a:t>
            </a:r>
          </a:p>
          <a:p>
            <a:pPr algn="ctr"/>
            <a:r>
              <a:rPr lang="fr-FR" sz="1800"/>
              <a:t>			&lt;diapo&gt;</a:t>
            </a:r>
          </a:p>
          <a:p>
            <a:pPr algn="ctr"/>
            <a:r>
              <a:rPr lang="fr-FR" sz="1800"/>
              <a:t>				&lt;id&gt;&lt;/id&gt;</a:t>
            </a:r>
          </a:p>
          <a:p>
            <a:pPr algn="ctr"/>
            <a:r>
              <a:rPr lang="fr-FR" sz="1800"/>
              <a:t>			&lt;/diapo&gt;</a:t>
            </a:r>
          </a:p>
          <a:p>
            <a:pPr algn="ctr"/>
            <a:r>
              <a:rPr lang="fr-FR" sz="1800"/>
              <a:t>			&lt;categorie&gt;</a:t>
            </a:r>
          </a:p>
          <a:p>
            <a:pPr algn="ctr"/>
            <a:r>
              <a:rPr lang="fr-FR" sz="1800"/>
              <a:t>				&lt;numero&gt;&lt;/numero&gt;</a:t>
            </a:r>
          </a:p>
          <a:p>
            <a:pPr algn="ctr"/>
            <a:r>
              <a:rPr lang="fr-FR" sz="1800"/>
              <a:t>				&lt;nom&gt;&lt;/nom&gt;</a:t>
            </a:r>
          </a:p>
          <a:p>
            <a:pPr algn="ctr"/>
            <a:r>
              <a:rPr lang="fr-FR" sz="1800"/>
              <a:t>			&lt;/categorie&gt;</a:t>
            </a:r>
          </a:p>
          <a:p>
            <a:pPr algn="ctr"/>
            <a:r>
              <a:rPr lang="fr-FR" sz="1800"/>
              <a:t>		&lt;/profil_qcm_noms_categories&gt;</a:t>
            </a:r>
          </a:p>
          <a:p>
            <a:pPr algn="ctr"/>
            <a:r>
              <a:rPr lang="fr-FR" sz="1800"/>
              <a:t>		&lt;elements_defaut_reponse_hf&gt;</a:t>
            </a:r>
          </a:p>
          <a:p>
            <a:pPr algn="ctr"/>
            <a:r>
              <a:rPr lang="fr-FR" sz="1800"/>
              <a:t>			&lt;nb_hf_aff&gt;4&lt;/nb_hf_aff&gt;</a:t>
            </a:r>
          </a:p>
          <a:p>
            <a:pPr algn="ctr"/>
            <a:r>
              <a:rPr lang="fr-FR" sz="1800"/>
              <a:t>			&lt;type_num_hf&gt;1&lt;/type_num_hf&gt;</a:t>
            </a:r>
          </a:p>
          <a:p>
            <a:pPr algn="ctr"/>
            <a:r>
              <a:rPr lang="fr-FR" sz="1800"/>
              <a:t>			&lt;prem_hf_num&gt;0&lt;/prem_hf_num&gt;</a:t>
            </a:r>
          </a:p>
          <a:p>
            <a:pPr algn="ctr"/>
            <a:r>
              <a:rPr lang="fr-FR" sz="1800"/>
              <a:t>			&lt;dern_hf_num&gt;0&lt;/dern_hf_num&gt;</a:t>
            </a:r>
          </a:p>
          <a:p>
            <a:pPr algn="ctr"/>
            <a:r>
              <a:rPr lang="fr-FR" sz="1800"/>
              <a:t>			&lt;num_modele_aff&gt;1&lt;/num_modele_aff&gt;</a:t>
            </a:r>
          </a:p>
          <a:p>
            <a:pPr algn="ctr"/>
            <a:r>
              <a:rPr lang="fr-FR" sz="1800"/>
              <a:t>			&lt;affiche_autres&gt;0&lt;/affiche_autres&gt;</a:t>
            </a:r>
          </a:p>
          <a:p>
            <a:pPr algn="ctr"/>
            <a:r>
              <a:rPr lang="fr-FR" sz="1800"/>
              <a:t>		&lt;/elements_defaut_reponse_hf&gt;</a:t>
            </a:r>
          </a:p>
          <a:p>
            <a:pPr algn="ctr"/>
            <a:r>
              <a:rPr lang="fr-FR" sz="1800"/>
              <a:t>	&lt;/elements_ajout&gt;</a:t>
            </a:r>
          </a:p>
          <a:p>
            <a:pPr algn="ctr"/>
            <a:r>
              <a:rPr lang="fr-FR" sz="1800"/>
              <a:t>&lt;/cv_masque&gt;</a:t>
            </a:r>
          </a:p>
          <a:p>
            <a:pPr algn="ctr"/>
            <a:endParaRPr lang="fr-FR" sz="1800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AF8D3A4-F949-4687-9CFF-A158EC365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88AC314-3B03-41A4-9C0A-9B8160E8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552527-C235-4E30-8FE2-468F81E54D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FDE14-817B-483F-A52A-A9B101309043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8E3C00-9581-4258-9C53-9D70176060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BC5360-7533-40A3-B01B-1D595A178A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7A6CB-8C25-409A-A986-6DED8DCFF6DB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cv_cl_rep_zone_1" descr="Sans titre-1 copie" hidden="1">
            <a:extLst>
              <a:ext uri="{FF2B5EF4-FFF2-40B4-BE49-F238E27FC236}">
                <a16:creationId xmlns:a16="http://schemas.microsoft.com/office/drawing/2014/main" id="{C4142BDC-5200-456E-B926-7017242A0EE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966511" y="1664970"/>
            <a:ext cx="1152128" cy="263652"/>
          </a:xfrm>
          <a:prstGeom prst="leftArrow">
            <a:avLst>
              <a:gd name="adj1" fmla="val 100000"/>
              <a:gd name="adj2" fmla="val 50000"/>
            </a:avLst>
          </a:prstGeom>
          <a:solidFill>
            <a:srgbClr val="00CC00"/>
          </a:solidFill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27000" h="31750"/>
            <a:bevelB w="374650" h="406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i="1">
                <a:solidFill>
                  <a:schemeClr val="bg1"/>
                </a:solidFill>
                <a:latin typeface="Arial" charset="0"/>
              </a:rPr>
              <a:t>C</a:t>
            </a:r>
            <a:r>
              <a:rPr lang="fr-FR" sz="1600" b="1" i="1" baseline="30000">
                <a:solidFill>
                  <a:schemeClr val="bg1"/>
                </a:solidFill>
                <a:latin typeface="Arial" charset="0"/>
              </a:rPr>
              <a:t>1er</a:t>
            </a:r>
            <a:endParaRPr lang="fr-FR" sz="1600" b="1" i="1" baseline="300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4" name="cv_brep_1" descr="bonne reponse" hidden="1">
            <a:extLst>
              <a:ext uri="{FF2B5EF4-FFF2-40B4-BE49-F238E27FC236}">
                <a16:creationId xmlns:a16="http://schemas.microsoft.com/office/drawing/2014/main" id="{F875ED47-23C9-44AF-A0CC-531D6B239B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lum bright="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1" y="981076"/>
            <a:ext cx="1344084" cy="7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v_puces_1" descr="Sans titre-1 copie" hidden="1">
            <a:extLst>
              <a:ext uri="{FF2B5EF4-FFF2-40B4-BE49-F238E27FC236}">
                <a16:creationId xmlns:a16="http://schemas.microsoft.com/office/drawing/2014/main" id="{E60E78CD-DC68-4150-8C07-AC986691E8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12987" y="621205"/>
            <a:ext cx="672075" cy="531952"/>
          </a:xfrm>
          <a:prstGeom prst="roundRect">
            <a:avLst>
              <a:gd name="adj" fmla="val 50000"/>
            </a:avLst>
          </a:prstGeom>
          <a:solidFill>
            <a:srgbClr val="00AC00"/>
          </a:solidFill>
          <a:ln w="34925"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200" b="1">
                <a:solidFill>
                  <a:schemeClr val="bg1"/>
                </a:solidFill>
                <a:latin typeface="Arial" charset="0"/>
              </a:rPr>
              <a:t>1</a:t>
            </a:r>
            <a:endParaRPr lang="fr-FR" sz="32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" name="cv_barresh_1" hidden="1">
            <a:extLst>
              <a:ext uri="{FF2B5EF4-FFF2-40B4-BE49-F238E27FC236}">
                <a16:creationId xmlns:a16="http://schemas.microsoft.com/office/drawing/2014/main" id="{51587DE0-BD5E-4F70-9292-87151743498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464068" y="1268760"/>
            <a:ext cx="9008529" cy="323498"/>
          </a:xfrm>
          <a:prstGeom prst="roundRect">
            <a:avLst>
              <a:gd name="adj" fmla="val 50000"/>
            </a:avLst>
          </a:prstGeom>
          <a:solidFill>
            <a:srgbClr val="00AC00"/>
          </a:solidFill>
          <a:ln w="34925"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>
                <a:solidFill>
                  <a:schemeClr val="bg1"/>
                </a:solidFill>
                <a:latin typeface="Arial" charset="0"/>
              </a:rPr>
              <a:t>Réponse 1 en %</a:t>
            </a:r>
            <a:endParaRPr lang="fr-FR" sz="20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479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emf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emf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emf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334434" y="383627"/>
            <a:ext cx="11545846" cy="139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744" tIns="48372" rIns="96744" bIns="48372">
            <a:spAutoFit/>
          </a:bodyPr>
          <a:lstStyle>
            <a:lvl1pPr defTabSz="9667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fr-FR" altLang="fr-FR" sz="2800" b="1" dirty="0">
                <a:ea typeface="ＭＳ Ｐゴシック" pitchFamily="34" charset="-128"/>
              </a:rPr>
              <a:t> « Les impacts du changement climatique sur la filière vitivinicole, scénarios de prospective et stratégie d’adaptation ; réflexions pour servir l’avenir du chenin blanc en Val de Loire et au-delà…» </a:t>
            </a:r>
          </a:p>
        </p:txBody>
      </p:sp>
      <p:sp>
        <p:nvSpPr>
          <p:cNvPr id="12292" name="Line 7"/>
          <p:cNvSpPr>
            <a:spLocks noChangeShapeType="1"/>
          </p:cNvSpPr>
          <p:nvPr/>
        </p:nvSpPr>
        <p:spPr bwMode="auto">
          <a:xfrm>
            <a:off x="0" y="5445125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aphicFrame>
        <p:nvGraphicFramePr>
          <p:cNvPr id="12293" name="Object 2"/>
          <p:cNvGraphicFramePr>
            <a:graphicFrameLocks noChangeAspect="1"/>
          </p:cNvGraphicFramePr>
          <p:nvPr/>
        </p:nvGraphicFramePr>
        <p:xfrm>
          <a:off x="7727951" y="5734050"/>
          <a:ext cx="2476500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Photo Editor Photo" r:id="rId4" imgW="6752381" imgH="3209524" progId="MSPhotoEd.3">
                  <p:embed/>
                </p:oleObj>
              </mc:Choice>
              <mc:Fallback>
                <p:oleObj name="Photo Editor Photo" r:id="rId4" imgW="6752381" imgH="32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7951" y="5734050"/>
                        <a:ext cx="2476500" cy="88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4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4" y="5661026"/>
            <a:ext cx="2495551" cy="98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0" y="5734051"/>
            <a:ext cx="2305051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1" y="5661025"/>
            <a:ext cx="1536700" cy="102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17" y="5734051"/>
            <a:ext cx="220768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00546" y="2492896"/>
            <a:ext cx="6078775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3200" b="1" dirty="0">
                <a:solidFill>
                  <a:srgbClr val="000000"/>
                </a:solidFill>
                <a:ea typeface="ＭＳ Ｐゴシック" pitchFamily="34" charset="-128"/>
              </a:rPr>
              <a:t>Hervé </a:t>
            </a:r>
            <a:r>
              <a:rPr lang="fr-FR" altLang="fr-FR" sz="3200" b="1" dirty="0" err="1">
                <a:solidFill>
                  <a:srgbClr val="000000"/>
                </a:solidFill>
                <a:ea typeface="ＭＳ Ｐゴシック" pitchFamily="34" charset="-128"/>
              </a:rPr>
              <a:t>Hannin</a:t>
            </a:r>
            <a:endParaRPr lang="fr-FR" altLang="fr-FR" sz="3200" b="1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algn="ctr">
              <a:spcBef>
                <a:spcPct val="50000"/>
              </a:spcBef>
            </a:pPr>
            <a:r>
              <a:rPr lang="fr-FR" altLang="fr-FR" sz="2800" dirty="0"/>
              <a:t>Programme INRA LACCAVE</a:t>
            </a:r>
          </a:p>
          <a:p>
            <a:pPr lvl="0" algn="ctr">
              <a:spcBef>
                <a:spcPct val="50000"/>
              </a:spcBef>
            </a:pPr>
            <a:endParaRPr lang="fr-FR" altLang="fr-FR" sz="2800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lvl="0" algn="ctr">
              <a:spcBef>
                <a:spcPct val="50000"/>
              </a:spcBef>
            </a:pPr>
            <a:r>
              <a:rPr lang="fr-FR" altLang="fr-FR" sz="2800" b="1" dirty="0">
                <a:solidFill>
                  <a:srgbClr val="000000"/>
                </a:solidFill>
                <a:ea typeface="ＭＳ Ｐゴシック" pitchFamily="34" charset="-128"/>
              </a:rPr>
              <a:t>Angers, 2 juillet 2019</a:t>
            </a:r>
          </a:p>
        </p:txBody>
      </p:sp>
    </p:spTree>
    <p:extLst>
      <p:ext uri="{BB962C8B-B14F-4D97-AF65-F5344CB8AC3E}">
        <p14:creationId xmlns:p14="http://schemas.microsoft.com/office/powerpoint/2010/main" val="241746972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r 5"/>
          <p:cNvGrpSpPr/>
          <p:nvPr/>
        </p:nvGrpSpPr>
        <p:grpSpPr>
          <a:xfrm>
            <a:off x="2021173" y="6079781"/>
            <a:ext cx="10170828" cy="730138"/>
            <a:chOff x="112231" y="5742217"/>
            <a:chExt cx="8980969" cy="1102864"/>
          </a:xfrm>
        </p:grpSpPr>
        <p:pic>
          <p:nvPicPr>
            <p:cNvPr id="11" name="Image 10" descr="LogoFranceAgrimer.ai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242" t="26106" r="7260" b="29135"/>
            <a:stretch/>
          </p:blipFill>
          <p:spPr>
            <a:xfrm>
              <a:off x="2258794" y="5742217"/>
              <a:ext cx="2155976" cy="1102864"/>
            </a:xfrm>
            <a:prstGeom prst="rect">
              <a:avLst/>
            </a:prstGeom>
          </p:spPr>
        </p:pic>
        <p:pic>
          <p:nvPicPr>
            <p:cNvPr id="12" name="Image 11" descr="csa_logo copi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4378" y="5936687"/>
              <a:ext cx="1818822" cy="874434"/>
            </a:xfrm>
            <a:prstGeom prst="rect">
              <a:avLst/>
            </a:prstGeom>
          </p:spPr>
        </p:pic>
        <p:pic>
          <p:nvPicPr>
            <p:cNvPr id="13" name="Image 12" descr="Inao_logo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7718" y="5905516"/>
              <a:ext cx="875674" cy="939565"/>
            </a:xfrm>
            <a:prstGeom prst="rect">
              <a:avLst/>
            </a:prstGeom>
          </p:spPr>
        </p:pic>
        <p:pic>
          <p:nvPicPr>
            <p:cNvPr id="14" name="Image 13" descr="logo inra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231" y="5936687"/>
              <a:ext cx="2210055" cy="908394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7692" y="5894062"/>
              <a:ext cx="1543356" cy="938924"/>
            </a:xfrm>
            <a:prstGeom prst="rect">
              <a:avLst/>
            </a:prstGeom>
          </p:spPr>
        </p:pic>
      </p:grpSp>
      <p:sp>
        <p:nvSpPr>
          <p:cNvPr id="6" name="ZoneTexte 5"/>
          <p:cNvSpPr txBox="1"/>
          <p:nvPr/>
        </p:nvSpPr>
        <p:spPr>
          <a:xfrm>
            <a:off x="623392" y="335558"/>
            <a:ext cx="107375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2. Résultats des forums participatifs </a:t>
            </a:r>
          </a:p>
          <a:p>
            <a:r>
              <a:rPr lang="fr-FR" sz="3200" b="1" dirty="0"/>
              <a:t>dans 7 grandes régions viticoles françaises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" y="6165460"/>
            <a:ext cx="1952237" cy="68752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415480" y="3861048"/>
            <a:ext cx="28471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En Val de Loire </a:t>
            </a:r>
          </a:p>
          <a:p>
            <a:r>
              <a:rPr lang="fr-FR" sz="2400" b="1" dirty="0"/>
              <a:t> </a:t>
            </a:r>
            <a:endParaRPr lang="fr-FR" sz="2400" dirty="0"/>
          </a:p>
          <a:p>
            <a:r>
              <a:rPr lang="fr-FR" sz="2400" dirty="0"/>
              <a:t>Agrégation </a:t>
            </a:r>
            <a:r>
              <a:rPr lang="fr-FR" sz="2400" b="1" dirty="0"/>
              <a:t>en France</a:t>
            </a:r>
          </a:p>
        </p:txBody>
      </p:sp>
      <p:sp>
        <p:nvSpPr>
          <p:cNvPr id="16" name="Oval 5"/>
          <p:cNvSpPr>
            <a:spLocks noChangeArrowheads="1"/>
          </p:cNvSpPr>
          <p:nvPr/>
        </p:nvSpPr>
        <p:spPr bwMode="auto">
          <a:xfrm>
            <a:off x="553541" y="2507662"/>
            <a:ext cx="575733" cy="433388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solidFill>
                <a:srgbClr val="000000"/>
              </a:solidFill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623392" y="2526713"/>
            <a:ext cx="48048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1800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1487487" y="2381979"/>
            <a:ext cx="98734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400" dirty="0">
                <a:solidFill>
                  <a:prstClr val="black"/>
                </a:solidFill>
              </a:rPr>
              <a:t>Enjeux et Conséquences de chaque scénario </a:t>
            </a:r>
          </a:p>
          <a:p>
            <a:pPr lvl="0"/>
            <a:r>
              <a:rPr lang="fr-FR" sz="2400" dirty="0">
                <a:solidFill>
                  <a:prstClr val="black"/>
                </a:solidFill>
              </a:rPr>
              <a:t>sur techniques, marchés, territoires, organisations </a:t>
            </a:r>
          </a:p>
        </p:txBody>
      </p:sp>
    </p:spTree>
    <p:extLst>
      <p:ext uri="{BB962C8B-B14F-4D97-AF65-F5344CB8AC3E}">
        <p14:creationId xmlns:p14="http://schemas.microsoft.com/office/powerpoint/2010/main" val="264908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6901" y="1"/>
            <a:ext cx="11425767" cy="332655"/>
          </a:xfrm>
        </p:spPr>
        <p:txBody>
          <a:bodyPr>
            <a:noAutofit/>
          </a:bodyPr>
          <a:lstStyle/>
          <a:p>
            <a:pPr eaLnBrk="1" hangingPunct="1"/>
            <a:r>
              <a:rPr lang="fr-FR" altLang="fr-FR" sz="1800" b="1" dirty="0"/>
              <a:t>Quelles techniques</a:t>
            </a:r>
            <a:r>
              <a:rPr lang="fr-FR" altLang="fr-FR" sz="1800" dirty="0"/>
              <a:t> (culturales &amp; œnologiques) </a:t>
            </a:r>
            <a:r>
              <a:rPr lang="fr-FR" altLang="fr-FR" sz="1800" b="1" dirty="0"/>
              <a:t>ont été modifiées?</a:t>
            </a:r>
          </a:p>
        </p:txBody>
      </p:sp>
      <p:graphicFrame>
        <p:nvGraphicFramePr>
          <p:cNvPr id="2091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680164"/>
              </p:ext>
            </p:extLst>
          </p:nvPr>
        </p:nvGraphicFramePr>
        <p:xfrm>
          <a:off x="767407" y="380446"/>
          <a:ext cx="11424592" cy="6576930"/>
        </p:xfrm>
        <a:graphic>
          <a:graphicData uri="http://schemas.openxmlformats.org/drawingml/2006/table">
            <a:tbl>
              <a:tblPr/>
              <a:tblGrid>
                <a:gridCol w="2856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8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8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112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87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stratégie conservatrice</a:t>
                      </a:r>
                    </a:p>
                  </a:txBody>
                  <a:tcPr marL="121920" marR="121920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stratégie innovante</a:t>
                      </a:r>
                    </a:p>
                  </a:txBody>
                  <a:tcPr marL="121920" marR="12192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stratégie nomade</a:t>
                      </a:r>
                    </a:p>
                  </a:txBody>
                  <a:tcPr marL="121920" marR="12192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stratégie libérale</a:t>
                      </a:r>
                    </a:p>
                  </a:txBody>
                  <a:tcPr marL="121920" marR="12192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5092">
                <a:tc>
                  <a:txBody>
                    <a:bodyPr/>
                    <a:lstStyle/>
                    <a:p>
                      <a:pPr marL="50800" indent="0" algn="l" fontAlgn="b">
                        <a:tabLst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Utilisation cépage et porte greffe plus vigoureux et productif et adapté à  la sécheresse</a:t>
                      </a:r>
                    </a:p>
                    <a:p>
                      <a:pPr marL="50800" indent="0" algn="l" fontAlgn="b">
                        <a:tabLst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Valorisation clones</a:t>
                      </a:r>
                    </a:p>
                    <a:p>
                      <a:pPr marL="50800" indent="0" algn="l" fontAlgn="b">
                        <a:tabLst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Utilisation et ajouts des cépages accessoires plus tardifs</a:t>
                      </a:r>
                    </a:p>
                    <a:p>
                      <a:pPr marL="50800" indent="0" algn="l" fontAlgn="b">
                        <a:tabLst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Adaptation mode de conduite (arrêt effeuillage)</a:t>
                      </a:r>
                    </a:p>
                    <a:p>
                      <a:pPr marL="50800" indent="0" algn="l" fontAlgn="b">
                        <a:tabLst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Diminuer rapport feuille fruit</a:t>
                      </a:r>
                    </a:p>
                    <a:p>
                      <a:pPr marL="50800" indent="0" algn="l" fontAlgn="b">
                        <a:tabLst/>
                      </a:pPr>
                      <a:r>
                        <a:rPr kumimoji="0" lang="fr-F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+mn-cs"/>
                        </a:rPr>
                        <a:t>Montée en compétence de la production sur la gestion des sols (fertilité et réserve en eau)</a:t>
                      </a:r>
                    </a:p>
                    <a:p>
                      <a:pPr marL="50800" indent="0" algn="l" defTabSz="914400" rtl="0" eaLnBrk="1" fontAlgn="b" latinLnBrk="0" hangingPunct="1">
                        <a:tabLst/>
                      </a:pPr>
                      <a:r>
                        <a:rPr lang="fr-F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Augmentation utilisation couverts végétaux</a:t>
                      </a:r>
                    </a:p>
                  </a:txBody>
                  <a:tcPr marL="12700" marR="12700" marT="9526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Nvx</a:t>
                      </a: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modes de conduite en AOC : agroforesterie, pergolas, gobelet, protection contre accidents clim. (filets, ombrage),  </a:t>
                      </a: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dvpt</a:t>
                      </a: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biocontrôle</a:t>
                      </a: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Stockage  C (couverts végétaux)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PGs</a:t>
                      </a: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résistants stress hydrique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Nvelles</a:t>
                      </a: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variétés résistantes OAD pour - intrants, </a:t>
                      </a: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viti</a:t>
                      </a: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de précision : capteurs, drones, pilotage collectif du vignoble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Techniques pour palier à irrigation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fr-F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+mn-cs"/>
                        </a:rPr>
                        <a:t>Arrivée de la robotisation dans cahiers des charges AOP, </a:t>
                      </a:r>
                      <a:r>
                        <a:rPr kumimoji="0" lang="fr-FR" altLang="fr-FR" sz="14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+mn-cs"/>
                        </a:rPr>
                        <a:t>dvpt</a:t>
                      </a:r>
                      <a:r>
                        <a:rPr kumimoji="0" lang="fr-FR" altLang="fr-F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+mn-cs"/>
                        </a:rPr>
                        <a:t> outils électriques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 pour - intrants, pour </a:t>
                      </a: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désalcoo</a:t>
                      </a:r>
                      <a:endParaRPr kumimoji="0" lang="fr-FR" alt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Levures « </a:t>
                      </a: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désalcoolisantes</a:t>
                      </a: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»</a:t>
                      </a:r>
                    </a:p>
                  </a:txBody>
                  <a:tcPr marL="121920" marR="121920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Mécanisation robotisation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Cépages résistants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Relocaliser </a:t>
                      </a: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Wingdings" panose="05000000000000000000" pitchFamily="2" charset="2"/>
                        </a:rPr>
                        <a:t>connaitre les terrains non plantés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Wingdings" panose="05000000000000000000" pitchFamily="2" charset="2"/>
                        </a:rPr>
                        <a:t>Vins sur mesure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Wingdings" panose="05000000000000000000" pitchFamily="2" charset="2"/>
                        </a:rPr>
                        <a:t>+ de bio contrôle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+mn-cs"/>
                        </a:rPr>
                        <a:t>val de Loire attractif : relocalisation de vignobles vers les zones septentrionales</a:t>
                      </a:r>
                    </a:p>
                  </a:txBody>
                  <a:tcPr marL="121920" marR="121920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Opportunités infinies : OGM (même bio), aromatisation, irrigation,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+mn-cs"/>
                        </a:rPr>
                        <a:t>parcelles connectées, sans phyto, cultures intercalaires : agroforesterie, maraichage,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R&amp;D plus réactive, pointue, adaptée</a:t>
                      </a:r>
                    </a:p>
                  </a:txBody>
                  <a:tcPr marL="121920" marR="121920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8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Développement d'une stratégie de conduite vigne pour augmenter les rendements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Généralisation des mises en commun des outils de lutte contre le gel pour assurer les volumes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Vendanges en juillet la nuit</a:t>
                      </a:r>
                    </a:p>
                  </a:txBody>
                  <a:tcPr marL="121920" marR="121920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 de diversité </a:t>
                      </a: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intervariétale</a:t>
                      </a: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- de variétés traditionnelles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Chgt</a:t>
                      </a: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majeur des P.C.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Irrigation indispensable sur certaines parcelles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 de robotisation car peu M.O.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Emergence d’un super bio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Nouvelles PO consommateur 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Nvelles</a:t>
                      </a: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conditions vinification levures, pH / Réflexions sur OGM : vignes, levures</a:t>
                      </a:r>
                    </a:p>
                  </a:txBody>
                  <a:tcPr marL="121920" marR="121920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Vignoble, opérateurs industriels / conduite technologique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Essais de culture hors sol, sous serre, sols + que cépages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Variabilité de mode de </a:t>
                      </a:r>
                      <a:r>
                        <a:rPr kumimoji="0" lang="fr-FR" altLang="fr-FR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prod</a:t>
                      </a: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et conseil adapté</a:t>
                      </a:r>
                    </a:p>
                  </a:txBody>
                  <a:tcPr marL="121920" marR="121920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+mn-cs"/>
                        </a:rPr>
                        <a:t>liberté suppression droits de plantation, </a:t>
                      </a: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Vignoble hors sol, viti de précision dont irrigation, </a:t>
                      </a:r>
                      <a:r>
                        <a:rPr kumimoji="0" lang="fr-FR" altLang="fr-FR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nvx</a:t>
                      </a: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cépages et vignobles (Bretagne), robotisation, automatisation, pratiques </a:t>
                      </a:r>
                      <a:r>
                        <a:rPr kumimoji="0" lang="fr-FR" altLang="fr-FR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oeno</a:t>
                      </a: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lyophilisation ou extraits de vin, </a:t>
                      </a:r>
                      <a:r>
                        <a:rPr kumimoji="0" lang="fr-FR" altLang="fr-FR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nvelle</a:t>
                      </a: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définition du vin (dont bio), diversification débouchés de production. Industrie contrat</a:t>
                      </a:r>
                    </a:p>
                  </a:txBody>
                  <a:tcPr marL="121920" marR="121920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521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Irrigation de sauvegarde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Restriction de l'eau en vinification. comment gérer une ressource a la disponibilité variable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Augmentation des risques d’aléas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Besoin de s'adapter a de nouveaux ravageurs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Disparition de l'outil de production avec la montée des maladies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121920" marR="121920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Baisse diversité génétique du matériel végétal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Difficulté de mise en œuvre des parcelles en pente et en zone difficile</a:t>
                      </a:r>
                    </a:p>
                  </a:txBody>
                  <a:tcPr marL="121920" marR="121920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Productivisme, Déplacement </a:t>
                      </a: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Wingdings" panose="05000000000000000000" pitchFamily="2" charset="2"/>
                        </a:rPr>
                        <a:t>arrachage et replantation rapide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Wingdings" panose="05000000000000000000" pitchFamily="2" charset="2"/>
                        </a:rPr>
                        <a:t>Perte d’âme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Wingdings" panose="05000000000000000000" pitchFamily="2" charset="2"/>
                        </a:rPr>
                        <a:t>Artificialisation du goût par + intrants </a:t>
                      </a:r>
                      <a:r>
                        <a:rPr kumimoji="0" lang="fr-FR" altLang="fr-FR" sz="14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  <a:sym typeface="Wingdings" panose="05000000000000000000" pitchFamily="2" charset="2"/>
                        </a:rPr>
                        <a:t>oeno</a:t>
                      </a:r>
                      <a:endParaRPr kumimoji="0" lang="fr-FR" altLang="fr-F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+mn-ea"/>
                        <a:cs typeface="Arial" charset="0"/>
                        <a:sym typeface="Wingdings" panose="05000000000000000000" pitchFamily="2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Wingdings" panose="05000000000000000000" pitchFamily="2" charset="2"/>
                        </a:rPr>
                        <a:t>Déplacements des vendanges, des fractions,… détériore le bilan carbone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Wingdings" panose="05000000000000000000" pitchFamily="2" charset="2"/>
                        </a:rPr>
                        <a:t>Baisse surface </a:t>
                      </a:r>
                      <a:r>
                        <a:rPr kumimoji="0" lang="fr-FR" altLang="fr-FR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Wingdings" panose="05000000000000000000" pitchFamily="2" charset="2"/>
                        </a:rPr>
                        <a:t>viti</a:t>
                      </a: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0" lang="fr-FR" altLang="fr-FR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Wingdings" panose="05000000000000000000" pitchFamily="2" charset="2"/>
                        </a:rPr>
                        <a:t>aop</a:t>
                      </a: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Wingdings" panose="05000000000000000000" pitchFamily="2" charset="2"/>
                        </a:rPr>
                        <a:t> val de </a:t>
                      </a:r>
                      <a:r>
                        <a:rPr kumimoji="0" lang="fr-FR" altLang="fr-FR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Wingdings" panose="05000000000000000000" pitchFamily="2" charset="2"/>
                        </a:rPr>
                        <a:t>loire</a:t>
                      </a:r>
                      <a:endParaRPr kumimoji="0" lang="fr-FR" altLang="fr-FR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  <a:sym typeface="Wingdings" panose="05000000000000000000" pitchFamily="2" charset="2"/>
                      </a:endParaRPr>
                    </a:p>
                  </a:txBody>
                  <a:tcPr marL="121920" marR="121920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+mn-cs"/>
                        </a:rPr>
                        <a:t>Nelles variétés (privatisées), OGM dont levures, </a:t>
                      </a: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x des </a:t>
                      </a:r>
                      <a:r>
                        <a:rPr kumimoji="0" lang="fr-FR" altLang="fr-FR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process</a:t>
                      </a: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altLang="fr-FR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oeno</a:t>
                      </a: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correctifs : mouillage, aromatisation &gt; cracking(minerai), même sans raisin. </a:t>
                      </a:r>
                      <a:r>
                        <a:rPr kumimoji="0" lang="fr-FR" altLang="fr-FR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Mad</a:t>
                      </a: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Max du vin, Vignes hors sol, à rotation rapide, </a:t>
                      </a:r>
                      <a:r>
                        <a:rPr kumimoji="0" lang="fr-FR" altLang="fr-FR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surgreffage</a:t>
                      </a: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irrigation, tensions (pillage) sur les ressources (notamment eau). </a:t>
                      </a:r>
                      <a:r>
                        <a:rPr kumimoji="0" lang="fr-FR" altLang="fr-FR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Modif</a:t>
                      </a: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altLang="fr-FR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def</a:t>
                      </a:r>
                      <a:r>
                        <a:rPr kumimoji="0" lang="fr-FR" alt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vin. Rendement facteur limitant</a:t>
                      </a:r>
                    </a:p>
                  </a:txBody>
                  <a:tcPr marL="121920" marR="121920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9902" name="Rectangle 97"/>
          <p:cNvSpPr>
            <a:spLocks noChangeArrowheads="1"/>
          </p:cNvSpPr>
          <p:nvPr/>
        </p:nvSpPr>
        <p:spPr bwMode="auto">
          <a:xfrm>
            <a:off x="-143933" y="1628775"/>
            <a:ext cx="76835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00B050"/>
                </a:solidFill>
                <a:cs typeface="Arial" pitchFamily="34" charset="0"/>
                <a:sym typeface="Wingdings" pitchFamily="2" charset="2"/>
              </a:rPr>
              <a:t></a:t>
            </a:r>
          </a:p>
        </p:txBody>
      </p:sp>
      <p:sp>
        <p:nvSpPr>
          <p:cNvPr id="79903" name="Rectangle 6"/>
          <p:cNvSpPr>
            <a:spLocks noChangeArrowheads="1"/>
          </p:cNvSpPr>
          <p:nvPr/>
        </p:nvSpPr>
        <p:spPr bwMode="auto">
          <a:xfrm>
            <a:off x="0" y="3867150"/>
            <a:ext cx="51011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fr-FR" altLang="fr-FR" b="1">
                <a:solidFill>
                  <a:srgbClr val="FFC000"/>
                </a:solidFill>
                <a:cs typeface="Arial" pitchFamily="34" charset="0"/>
                <a:sym typeface="Wingdings" pitchFamily="2" charset="2"/>
              </a:rPr>
              <a:t></a:t>
            </a:r>
          </a:p>
        </p:txBody>
      </p:sp>
      <p:sp>
        <p:nvSpPr>
          <p:cNvPr id="79904" name="Rectangle 7"/>
          <p:cNvSpPr>
            <a:spLocks noChangeArrowheads="1"/>
          </p:cNvSpPr>
          <p:nvPr/>
        </p:nvSpPr>
        <p:spPr bwMode="auto">
          <a:xfrm>
            <a:off x="1" y="4875213"/>
            <a:ext cx="5309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fr-FR" altLang="fr-FR" b="1">
                <a:solidFill>
                  <a:srgbClr val="FF0000"/>
                </a:solidFill>
                <a:cs typeface="Arial" pitchFamily="34" charset="0"/>
                <a:sym typeface="Wingdings" pitchFamily="2" charset="2"/>
              </a:rPr>
              <a:t></a:t>
            </a:r>
          </a:p>
        </p:txBody>
      </p:sp>
    </p:spTree>
    <p:extLst>
      <p:ext uri="{BB962C8B-B14F-4D97-AF65-F5344CB8AC3E}">
        <p14:creationId xmlns:p14="http://schemas.microsoft.com/office/powerpoint/2010/main" val="1616487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01600" y="1816100"/>
            <a:ext cx="12090400" cy="4997450"/>
          </a:xfrm>
        </p:spPr>
        <p:txBody>
          <a:bodyPr lIns="96744" tIns="48372" rIns="96744" bIns="48372"/>
          <a:lstStyle/>
          <a:p>
            <a:pPr marL="179388" lvl="1" indent="361950" defTabSz="863600" eaLnBrk="1" fontAlgn="t" hangingPunct="1">
              <a:lnSpc>
                <a:spcPct val="80000"/>
              </a:lnSpc>
              <a:buFontTx/>
              <a:buNone/>
            </a:pPr>
            <a:r>
              <a:rPr lang="fr-FR" altLang="fr-FR" sz="2400" dirty="0"/>
              <a:t>5 attitudes stratégiques possibles vis-à-vis des histoires présentées :</a:t>
            </a:r>
          </a:p>
          <a:p>
            <a:pPr marL="179388" lvl="1" indent="361950" defTabSz="863600" eaLnBrk="1" fontAlgn="t" hangingPunct="1">
              <a:lnSpc>
                <a:spcPct val="80000"/>
              </a:lnSpc>
              <a:buFontTx/>
              <a:buNone/>
            </a:pPr>
            <a:endParaRPr lang="fr-FR" altLang="fr-FR" sz="2400" b="1" dirty="0"/>
          </a:p>
          <a:p>
            <a:pPr marL="722313" lvl="2" indent="0" defTabSz="863600" eaLnBrk="1" hangingPunct="1">
              <a:lnSpc>
                <a:spcPct val="80000"/>
              </a:lnSpc>
            </a:pPr>
            <a:r>
              <a:rPr lang="fr-FR" altLang="fr-FR" b="1" dirty="0">
                <a:solidFill>
                  <a:srgbClr val="FF3300"/>
                </a:solidFill>
              </a:rPr>
              <a:t>Proactivité</a:t>
            </a:r>
            <a:r>
              <a:rPr lang="fr-FR" altLang="fr-FR" b="1" dirty="0"/>
              <a:t> </a:t>
            </a:r>
            <a:r>
              <a:rPr lang="fr-FR" altLang="fr-FR" b="1" dirty="0">
                <a:solidFill>
                  <a:srgbClr val="FF3300"/>
                </a:solidFill>
              </a:rPr>
              <a:t>positive</a:t>
            </a:r>
            <a:r>
              <a:rPr lang="fr-FR" altLang="fr-FR" dirty="0"/>
              <a:t> : agir dès aujourd’hui pour favoriser l’advenue de ce futur possible ; </a:t>
            </a:r>
          </a:p>
          <a:p>
            <a:pPr marL="722313" lvl="2" indent="0" defTabSz="863600" eaLnBrk="1" hangingPunct="1">
              <a:lnSpc>
                <a:spcPct val="80000"/>
              </a:lnSpc>
              <a:buFontTx/>
              <a:buNone/>
            </a:pPr>
            <a:endParaRPr lang="fr-FR" altLang="fr-FR" dirty="0"/>
          </a:p>
          <a:p>
            <a:pPr marL="722313" lvl="2" indent="0" defTabSz="863600" eaLnBrk="1" hangingPunct="1">
              <a:lnSpc>
                <a:spcPct val="80000"/>
              </a:lnSpc>
            </a:pPr>
            <a:r>
              <a:rPr lang="fr-FR" altLang="fr-FR" b="1" dirty="0">
                <a:solidFill>
                  <a:srgbClr val="FF3300"/>
                </a:solidFill>
              </a:rPr>
              <a:t>Proactivité</a:t>
            </a:r>
            <a:r>
              <a:rPr lang="fr-FR" altLang="fr-FR" i="1" dirty="0"/>
              <a:t> </a:t>
            </a:r>
            <a:r>
              <a:rPr lang="fr-FR" altLang="fr-FR" b="1" i="1" dirty="0">
                <a:solidFill>
                  <a:srgbClr val="FF3300"/>
                </a:solidFill>
              </a:rPr>
              <a:t>négative</a:t>
            </a:r>
            <a:r>
              <a:rPr lang="fr-FR" altLang="fr-FR" i="1" dirty="0"/>
              <a:t> </a:t>
            </a:r>
            <a:r>
              <a:rPr lang="fr-FR" altLang="fr-FR" dirty="0"/>
              <a:t>: agir dès aujourd’hui pour </a:t>
            </a:r>
            <a:r>
              <a:rPr lang="fr-FR" altLang="fr-FR" i="1" dirty="0"/>
              <a:t>défavoriser </a:t>
            </a:r>
            <a:r>
              <a:rPr lang="fr-FR" altLang="fr-FR" dirty="0"/>
              <a:t>l’advenue de ce futur possible ; </a:t>
            </a:r>
          </a:p>
          <a:p>
            <a:pPr marL="722313" lvl="2" indent="0" defTabSz="863600" eaLnBrk="1" hangingPunct="1">
              <a:lnSpc>
                <a:spcPct val="80000"/>
              </a:lnSpc>
            </a:pPr>
            <a:endParaRPr lang="fr-FR" altLang="fr-FR" b="1" dirty="0"/>
          </a:p>
          <a:p>
            <a:pPr marL="722313" lvl="2" indent="0" defTabSz="863600" eaLnBrk="1" hangingPunct="1">
              <a:lnSpc>
                <a:spcPct val="80000"/>
              </a:lnSpc>
            </a:pPr>
            <a:r>
              <a:rPr lang="fr-FR" altLang="fr-FR" b="1" dirty="0">
                <a:solidFill>
                  <a:srgbClr val="FF3300"/>
                </a:solidFill>
              </a:rPr>
              <a:t>Réactivité anticipée</a:t>
            </a:r>
            <a:r>
              <a:rPr lang="fr-FR" altLang="fr-FR" dirty="0"/>
              <a:t> : se préparer dès aujourd’hui à l’advenue de ce futur ; </a:t>
            </a:r>
          </a:p>
          <a:p>
            <a:pPr marL="722313" lvl="2" indent="0" defTabSz="863600" eaLnBrk="1" hangingPunct="1">
              <a:lnSpc>
                <a:spcPct val="80000"/>
              </a:lnSpc>
            </a:pPr>
            <a:endParaRPr lang="fr-FR" altLang="fr-FR" b="1" dirty="0"/>
          </a:p>
          <a:p>
            <a:pPr marL="722313" lvl="2" indent="0" defTabSz="863600" eaLnBrk="1" hangingPunct="1">
              <a:lnSpc>
                <a:spcPct val="80000"/>
              </a:lnSpc>
            </a:pPr>
            <a:r>
              <a:rPr lang="fr-FR" altLang="fr-FR" b="1" dirty="0">
                <a:solidFill>
                  <a:srgbClr val="FF3300"/>
                </a:solidFill>
              </a:rPr>
              <a:t>Veille</a:t>
            </a:r>
            <a:r>
              <a:rPr lang="fr-FR" altLang="fr-FR" dirty="0"/>
              <a:t> : Cette possibilité doit être placée sous surveillance, pour savoir si son advenue se dessine au fur et à mesure du temps ; </a:t>
            </a:r>
          </a:p>
          <a:p>
            <a:pPr marL="722313" lvl="2" indent="0" defTabSz="863600" eaLnBrk="1" hangingPunct="1">
              <a:lnSpc>
                <a:spcPct val="80000"/>
              </a:lnSpc>
            </a:pPr>
            <a:endParaRPr lang="fr-FR" altLang="fr-FR" b="1" dirty="0"/>
          </a:p>
          <a:p>
            <a:pPr marL="722313" lvl="2" indent="0" defTabSz="863600" eaLnBrk="1" hangingPunct="1">
              <a:lnSpc>
                <a:spcPct val="80000"/>
              </a:lnSpc>
            </a:pPr>
            <a:r>
              <a:rPr lang="fr-FR" altLang="fr-FR" b="1" dirty="0">
                <a:solidFill>
                  <a:srgbClr val="FF3300"/>
                </a:solidFill>
              </a:rPr>
              <a:t>Aucune attitude</a:t>
            </a:r>
            <a:r>
              <a:rPr lang="fr-FR" altLang="fr-FR" dirty="0"/>
              <a:t> : cette histoire ne présente pas d’intérêt particulier.</a:t>
            </a:r>
          </a:p>
          <a:p>
            <a:pPr marL="0" indent="0" defTabSz="863600" eaLnBrk="1" hangingPunct="1">
              <a:lnSpc>
                <a:spcPct val="80000"/>
              </a:lnSpc>
            </a:pPr>
            <a:endParaRPr lang="fr-FR" altLang="fr-FR" sz="2000" dirty="0"/>
          </a:p>
        </p:txBody>
      </p:sp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3119967" y="498476"/>
            <a:ext cx="6815667" cy="830989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>
            <a:spAutoFit/>
          </a:bodyPr>
          <a:lstStyle>
            <a:lvl1pPr defTabSz="863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31800" indent="361950" defTabSz="863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63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63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63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63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63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63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63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</a:rPr>
              <a:t>Attitudes stratégiques vis-à-vis des chemins et des stratégies d’adaptation au CC</a:t>
            </a:r>
          </a:p>
        </p:txBody>
      </p:sp>
      <p:sp>
        <p:nvSpPr>
          <p:cNvPr id="70660" name="Oval 5"/>
          <p:cNvSpPr>
            <a:spLocks noChangeArrowheads="1"/>
          </p:cNvSpPr>
          <p:nvPr/>
        </p:nvSpPr>
        <p:spPr bwMode="auto">
          <a:xfrm>
            <a:off x="1993900" y="673100"/>
            <a:ext cx="575733" cy="433388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solidFill>
                <a:srgbClr val="000000"/>
              </a:solidFill>
            </a:endParaRPr>
          </a:p>
        </p:txBody>
      </p:sp>
      <p:sp>
        <p:nvSpPr>
          <p:cNvPr id="70661" name="Text Box 6"/>
          <p:cNvSpPr txBox="1">
            <a:spLocks noChangeArrowheads="1"/>
          </p:cNvSpPr>
          <p:nvPr/>
        </p:nvSpPr>
        <p:spPr bwMode="auto">
          <a:xfrm>
            <a:off x="2063751" y="692151"/>
            <a:ext cx="48048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18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70662" name="Text Box 29"/>
          <p:cNvSpPr txBox="1">
            <a:spLocks noChangeArrowheads="1"/>
          </p:cNvSpPr>
          <p:nvPr/>
        </p:nvSpPr>
        <p:spPr bwMode="auto">
          <a:xfrm>
            <a:off x="8771467" y="6497638"/>
            <a:ext cx="3276600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1000">
                <a:solidFill>
                  <a:srgbClr val="000000"/>
                </a:solidFill>
              </a:rPr>
              <a:t>Prospective Laccave Novembre 2017</a:t>
            </a:r>
          </a:p>
        </p:txBody>
      </p:sp>
    </p:spTree>
    <p:extLst>
      <p:ext uri="{BB962C8B-B14F-4D97-AF65-F5344CB8AC3E}">
        <p14:creationId xmlns:p14="http://schemas.microsoft.com/office/powerpoint/2010/main" val="122575590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36" y="0"/>
            <a:ext cx="11785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911424" y="1268760"/>
            <a:ext cx="5148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Résultats pour la session en Val de Loire</a:t>
            </a:r>
          </a:p>
        </p:txBody>
      </p:sp>
    </p:spTree>
    <p:extLst>
      <p:ext uri="{BB962C8B-B14F-4D97-AF65-F5344CB8AC3E}">
        <p14:creationId xmlns:p14="http://schemas.microsoft.com/office/powerpoint/2010/main" val="2320620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1785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1621" y="4337720"/>
            <a:ext cx="10945216" cy="252028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911424" y="1268760"/>
            <a:ext cx="5148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Résultats pour la session en Val de Loire</a:t>
            </a:r>
          </a:p>
        </p:txBody>
      </p:sp>
    </p:spTree>
    <p:extLst>
      <p:ext uri="{BB962C8B-B14F-4D97-AF65-F5344CB8AC3E}">
        <p14:creationId xmlns:p14="http://schemas.microsoft.com/office/powerpoint/2010/main" val="1335703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63"/>
          <p:cNvSpPr/>
          <p:nvPr/>
        </p:nvSpPr>
        <p:spPr>
          <a:xfrm>
            <a:off x="1291" y="-14931"/>
            <a:ext cx="12192000" cy="724328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Shape 467"/>
          <p:cNvSpPr/>
          <p:nvPr/>
        </p:nvSpPr>
        <p:spPr>
          <a:xfrm>
            <a:off x="230585" y="-58994"/>
            <a:ext cx="10978370" cy="786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normAutofit/>
          </a:bodyPr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fr-FR" dirty="0">
                <a:solidFill>
                  <a:schemeClr val="bg1"/>
                </a:solidFill>
              </a:rPr>
              <a:t>Plus de 2000 propositions de leviers d’action pour servir les attitudes stratégiques – 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16194" y="3933662"/>
            <a:ext cx="10982142" cy="4360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19050" rtlCol="0" anchor="ctr">
            <a:spAutoFit/>
          </a:bodyPr>
          <a:lstStyle/>
          <a:p>
            <a:pPr algn="ctr" defTabSz="412750" hangingPunct="0"/>
            <a:endParaRPr lang="fr-FR" sz="2500" dirty="0">
              <a:solidFill>
                <a:srgbClr val="000000"/>
              </a:solidFill>
              <a:sym typeface="Helvetica Light"/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598589"/>
              </p:ext>
            </p:extLst>
          </p:nvPr>
        </p:nvGraphicFramePr>
        <p:xfrm>
          <a:off x="250730" y="661330"/>
          <a:ext cx="11693122" cy="6150945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632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5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15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14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2440">
                <a:tc>
                  <a:txBody>
                    <a:bodyPr/>
                    <a:lstStyle/>
                    <a:p>
                      <a:endParaRPr lang="fr-FR" sz="9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attitude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Nombre de propositions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Exemples, Types de</a:t>
                      </a:r>
                      <a:r>
                        <a:rPr lang="fr-FR" sz="1600" baseline="0" dirty="0"/>
                        <a:t> propositions en Val de </a:t>
                      </a:r>
                      <a:r>
                        <a:rPr lang="fr-FR" sz="1600" baseline="0" dirty="0" err="1"/>
                        <a:t>loire</a:t>
                      </a:r>
                      <a:r>
                        <a:rPr lang="fr-FR" sz="1600" dirty="0" err="1">
                          <a:solidFill>
                            <a:schemeClr val="bg1"/>
                          </a:solidFill>
                        </a:rPr>
                        <a:t>Val</a:t>
                      </a:r>
                      <a:r>
                        <a:rPr lang="fr-FR" sz="1600" dirty="0">
                          <a:solidFill>
                            <a:schemeClr val="bg1"/>
                          </a:solidFill>
                        </a:rPr>
                        <a:t> de Loire</a:t>
                      </a:r>
                    </a:p>
                    <a:p>
                      <a:endParaRPr lang="fr-FR" sz="1600" dirty="0"/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4440">
                <a:tc>
                  <a:txBody>
                    <a:bodyPr/>
                    <a:lstStyle/>
                    <a:p>
                      <a:r>
                        <a:rPr lang="fr-FR" sz="1600" dirty="0"/>
                        <a:t>Innovant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+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fr-FR" sz="900" dirty="0"/>
                        <a:t>559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dirty="0">
                          <a:solidFill>
                            <a:srgbClr val="FF0000"/>
                          </a:solidFill>
                        </a:rPr>
                        <a:t>Recherche-développement</a:t>
                      </a:r>
                      <a:r>
                        <a:rPr lang="fr-FR" sz="1800" b="0" baseline="0" dirty="0">
                          <a:solidFill>
                            <a:srgbClr val="FF0000"/>
                          </a:solidFill>
                        </a:rPr>
                        <a:t>: variétés </a:t>
                      </a:r>
                      <a:r>
                        <a:rPr lang="fr-FR" sz="1800" b="0" dirty="0">
                          <a:solidFill>
                            <a:srgbClr val="FF0000"/>
                          </a:solidFill>
                        </a:rPr>
                        <a:t>résistantes,</a:t>
                      </a:r>
                      <a:r>
                        <a:rPr lang="fr-FR" sz="1800" b="0" baseline="0" dirty="0">
                          <a:solidFill>
                            <a:srgbClr val="FF0000"/>
                          </a:solidFill>
                        </a:rPr>
                        <a:t> irrigation, </a:t>
                      </a:r>
                      <a:r>
                        <a:rPr lang="fr-FR" sz="1800" b="0" baseline="0" dirty="0" err="1">
                          <a:solidFill>
                            <a:srgbClr val="FF0000"/>
                          </a:solidFill>
                        </a:rPr>
                        <a:t>desacoolisation</a:t>
                      </a:r>
                      <a:r>
                        <a:rPr lang="fr-FR" sz="1800" b="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fr-FR" sz="1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baseline="0" dirty="0">
                          <a:solidFill>
                            <a:schemeClr val="tx1"/>
                          </a:solidFill>
                        </a:rPr>
                        <a:t>Viticulture de précision viticulture bio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baseline="0" dirty="0">
                          <a:solidFill>
                            <a:schemeClr val="tx1"/>
                          </a:solidFill>
                        </a:rPr>
                        <a:t>Former informer les consommateurs sur les nouveaux types of vines, 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baseline="0" dirty="0">
                          <a:solidFill>
                            <a:schemeClr val="tx1"/>
                          </a:solidFill>
                        </a:rPr>
                        <a:t>renforcer les organisations collectives orientées vers la viticulture familiale</a:t>
                      </a:r>
                      <a:endParaRPr lang="fr-FR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9785">
                <a:tc>
                  <a:txBody>
                    <a:bodyPr/>
                    <a:lstStyle/>
                    <a:p>
                      <a:r>
                        <a:rPr lang="fr-FR" sz="1600" dirty="0"/>
                        <a:t>Nomade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_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fr-FR" sz="900" dirty="0"/>
                        <a:t>224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dirty="0"/>
                        <a:t>Etudier les</a:t>
                      </a:r>
                      <a:r>
                        <a:rPr lang="fr-FR" sz="1800" b="0" baseline="0" dirty="0"/>
                        <a:t> zones en bordure des AOP et évaluer leur potentiel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baseline="0" dirty="0">
                          <a:solidFill>
                            <a:srgbClr val="FF0000"/>
                          </a:solidFill>
                        </a:rPr>
                        <a:t>Communiquer sur les aménités de la filière liées au terroir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4440">
                <a:tc>
                  <a:txBody>
                    <a:bodyPr/>
                    <a:lstStyle/>
                    <a:p>
                      <a:r>
                        <a:rPr lang="fr-FR" sz="1600" dirty="0"/>
                        <a:t>Liberal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_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fr-FR" sz="900" dirty="0"/>
                        <a:t>308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marL="342900" marR="0" indent="-34290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800" b="0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Développer l’implication des producteurs et de leurs organisations  dans  le management de la filière</a:t>
                      </a:r>
                    </a:p>
                    <a:p>
                      <a:pPr marL="342900" marR="0" indent="-34290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8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Préserver la définition du vin et son fort lien au terroir </a:t>
                      </a:r>
                    </a:p>
                    <a:p>
                      <a:pPr marL="342900" marR="0" indent="-34290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8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Maintenir la réglementation et accompagner les producteurs  (les plus jeunes notamment) pour l’accès au foncier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pPr marL="0" marR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Conservateur</a:t>
                      </a:r>
                    </a:p>
                    <a:p>
                      <a:endParaRPr lang="fr-FR" sz="9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+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fr-FR" sz="900" dirty="0"/>
                        <a:t>152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kern="1200" baseline="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Améliorer</a:t>
                      </a:r>
                      <a:r>
                        <a:rPr lang="en-US" sz="1800" b="0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la </a:t>
                      </a:r>
                      <a:r>
                        <a:rPr lang="en-US" sz="1800" b="0" kern="1200" baseline="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connaissance</a:t>
                      </a:r>
                      <a:r>
                        <a:rPr lang="en-US" sz="1800" b="0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des terroirs et la conscience des </a:t>
                      </a:r>
                      <a:r>
                        <a:rPr lang="en-US" sz="1800" b="0" kern="1200" baseline="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producteurs</a:t>
                      </a:r>
                      <a:r>
                        <a:rPr lang="en-US" sz="1800" b="0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 sur les questions </a:t>
                      </a:r>
                      <a:r>
                        <a:rPr lang="en-US" sz="1800" b="0" kern="1200" baseline="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environnementales</a:t>
                      </a:r>
                      <a:r>
                        <a:rPr lang="en-US" sz="1800" b="0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Développer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vieilles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8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variétés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clones et </a:t>
                      </a:r>
                      <a:r>
                        <a:rPr lang="en-US" sz="18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variétés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exogènes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Accroitre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les </a:t>
                      </a:r>
                      <a:r>
                        <a:rPr lang="en-US" sz="18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Pratiques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agroécologiques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342900" marR="0" indent="-34290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Faciliter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la communication via </a:t>
                      </a:r>
                      <a:r>
                        <a:rPr lang="en-US" sz="18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l’oenotourisme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sur les impacts </a:t>
                      </a:r>
                      <a:r>
                        <a:rPr lang="en-US" sz="18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climatiques</a:t>
                      </a:r>
                      <a:endParaRPr lang="en-US" sz="18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fr-FR" sz="1600" dirty="0"/>
                        <a:t>Conservateur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_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fr-FR" sz="900" dirty="0"/>
                        <a:t>171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marL="342900" marR="0" indent="-34290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8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Investir dans la R&amp;D</a:t>
                      </a:r>
                    </a:p>
                    <a:p>
                      <a:pPr marL="342900" marR="0" indent="-34290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8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Informer sur la vulnérabilité des vignobles / CC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Favoriser les adaptations des cahiers des charges AOP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060728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367" y="3935999"/>
            <a:ext cx="199178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er 5"/>
          <p:cNvGrpSpPr/>
          <p:nvPr/>
        </p:nvGrpSpPr>
        <p:grpSpPr>
          <a:xfrm>
            <a:off x="2021173" y="6079781"/>
            <a:ext cx="10170828" cy="730138"/>
            <a:chOff x="112231" y="5742217"/>
            <a:chExt cx="8980969" cy="1102864"/>
          </a:xfrm>
        </p:grpSpPr>
        <p:pic>
          <p:nvPicPr>
            <p:cNvPr id="11" name="Image 10" descr="LogoFranceAgrimer.ai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242" t="26106" r="7260" b="29135"/>
            <a:stretch/>
          </p:blipFill>
          <p:spPr>
            <a:xfrm>
              <a:off x="2258794" y="5742217"/>
              <a:ext cx="2155976" cy="1102864"/>
            </a:xfrm>
            <a:prstGeom prst="rect">
              <a:avLst/>
            </a:prstGeom>
          </p:spPr>
        </p:pic>
        <p:pic>
          <p:nvPicPr>
            <p:cNvPr id="12" name="Image 11" descr="csa_logo copi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4378" y="5936687"/>
              <a:ext cx="1818822" cy="874434"/>
            </a:xfrm>
            <a:prstGeom prst="rect">
              <a:avLst/>
            </a:prstGeom>
          </p:spPr>
        </p:pic>
        <p:pic>
          <p:nvPicPr>
            <p:cNvPr id="13" name="Image 12" descr="Inao_logo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7718" y="5905516"/>
              <a:ext cx="875674" cy="939565"/>
            </a:xfrm>
            <a:prstGeom prst="rect">
              <a:avLst/>
            </a:prstGeom>
          </p:spPr>
        </p:pic>
        <p:pic>
          <p:nvPicPr>
            <p:cNvPr id="14" name="Image 13" descr="logo inra.jp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231" y="5936687"/>
              <a:ext cx="2210055" cy="908394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7692" y="5894062"/>
              <a:ext cx="1543356" cy="938924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4655840" y="2348880"/>
            <a:ext cx="7416485" cy="2664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679510" y="1268760"/>
            <a:ext cx="96970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3. Des réunions régionales vers des actions à tous niveaux </a:t>
            </a:r>
          </a:p>
          <a:p>
            <a:pPr marL="457200" indent="-457200">
              <a:buFontTx/>
              <a:buChar char="-"/>
            </a:pPr>
            <a:r>
              <a:rPr lang="fr-FR" sz="3200" b="1" dirty="0"/>
              <a:t>Au plan local</a:t>
            </a:r>
          </a:p>
          <a:p>
            <a:pPr marL="457200" indent="-457200">
              <a:buFontTx/>
              <a:buChar char="-"/>
            </a:pPr>
            <a:r>
              <a:rPr lang="fr-FR" sz="3200" b="1" dirty="0"/>
              <a:t>Vers une stratégie nationale de la filière</a:t>
            </a:r>
          </a:p>
          <a:p>
            <a:pPr marL="457200" indent="-457200">
              <a:buFontTx/>
              <a:buChar char="-"/>
            </a:pPr>
            <a:r>
              <a:rPr lang="fr-FR" sz="3200" b="1" dirty="0"/>
              <a:t>Vers une coordination internationale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" y="6165460"/>
            <a:ext cx="1952237" cy="68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30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468" name="Shape 468"/>
          <p:cNvSpPr/>
          <p:nvPr/>
        </p:nvSpPr>
        <p:spPr>
          <a:xfrm>
            <a:off x="1291" y="-14931"/>
            <a:ext cx="12192000" cy="724328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69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8955" y="94511"/>
            <a:ext cx="578761" cy="505446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Shape 471"/>
          <p:cNvSpPr/>
          <p:nvPr/>
        </p:nvSpPr>
        <p:spPr>
          <a:xfrm>
            <a:off x="551042" y="125689"/>
            <a:ext cx="157693" cy="15769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2" name="Shape 472"/>
          <p:cNvSpPr/>
          <p:nvPr/>
        </p:nvSpPr>
        <p:spPr>
          <a:xfrm>
            <a:off x="2977139" y="125689"/>
            <a:ext cx="157693" cy="15769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3" name="Shape 473"/>
          <p:cNvSpPr/>
          <p:nvPr/>
        </p:nvSpPr>
        <p:spPr>
          <a:xfrm>
            <a:off x="10357895" y="125689"/>
            <a:ext cx="157693" cy="15769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4" name="Shape 474"/>
          <p:cNvSpPr/>
          <p:nvPr/>
        </p:nvSpPr>
        <p:spPr>
          <a:xfrm>
            <a:off x="10282314" y="50109"/>
            <a:ext cx="308854" cy="308854"/>
          </a:xfrm>
          <a:prstGeom prst="ellips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5" name="Shape 475"/>
          <p:cNvSpPr/>
          <p:nvPr/>
        </p:nvSpPr>
        <p:spPr>
          <a:xfrm>
            <a:off x="5438842" y="125689"/>
            <a:ext cx="157693" cy="15769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6" name="Shape 476"/>
          <p:cNvSpPr/>
          <p:nvPr/>
        </p:nvSpPr>
        <p:spPr>
          <a:xfrm>
            <a:off x="5363262" y="50109"/>
            <a:ext cx="308854" cy="308854"/>
          </a:xfrm>
          <a:prstGeom prst="ellips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7" name="Shape 477"/>
          <p:cNvSpPr/>
          <p:nvPr/>
        </p:nvSpPr>
        <p:spPr>
          <a:xfrm>
            <a:off x="7896827" y="125689"/>
            <a:ext cx="157693" cy="15769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1" name="Shape 481"/>
          <p:cNvSpPr/>
          <p:nvPr/>
        </p:nvSpPr>
        <p:spPr>
          <a:xfrm>
            <a:off x="10056665" y="315857"/>
            <a:ext cx="772863" cy="444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normAutofit/>
          </a:bodyPr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FR" dirty="0"/>
              <a:t>2050</a:t>
            </a:r>
            <a:endParaRPr dirty="0"/>
          </a:p>
        </p:txBody>
      </p:sp>
      <p:sp>
        <p:nvSpPr>
          <p:cNvPr id="482" name="Shape 482"/>
          <p:cNvSpPr/>
          <p:nvPr/>
        </p:nvSpPr>
        <p:spPr>
          <a:xfrm>
            <a:off x="624893" y="204535"/>
            <a:ext cx="2436088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3200"/>
            </a:pPr>
            <a:endParaRPr/>
          </a:p>
        </p:txBody>
      </p:sp>
      <p:sp>
        <p:nvSpPr>
          <p:cNvPr id="483" name="Shape 483"/>
          <p:cNvSpPr/>
          <p:nvPr/>
        </p:nvSpPr>
        <p:spPr>
          <a:xfrm>
            <a:off x="3138464" y="204535"/>
            <a:ext cx="2220548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3200"/>
            </a:pPr>
            <a:endParaRPr/>
          </a:p>
        </p:txBody>
      </p:sp>
      <p:sp>
        <p:nvSpPr>
          <p:cNvPr id="484" name="Shape 484"/>
          <p:cNvSpPr/>
          <p:nvPr/>
        </p:nvSpPr>
        <p:spPr>
          <a:xfrm>
            <a:off x="8003246" y="204535"/>
            <a:ext cx="2274819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3200"/>
            </a:pPr>
            <a:endParaRPr/>
          </a:p>
        </p:txBody>
      </p:sp>
      <p:sp>
        <p:nvSpPr>
          <p:cNvPr id="485" name="Shape 485"/>
          <p:cNvSpPr/>
          <p:nvPr/>
        </p:nvSpPr>
        <p:spPr>
          <a:xfrm>
            <a:off x="5676366" y="204535"/>
            <a:ext cx="2247049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3200"/>
            </a:pPr>
            <a:endParaRPr/>
          </a:p>
        </p:txBody>
      </p:sp>
      <p:sp>
        <p:nvSpPr>
          <p:cNvPr id="29" name="Shape 467"/>
          <p:cNvSpPr/>
          <p:nvPr/>
        </p:nvSpPr>
        <p:spPr>
          <a:xfrm>
            <a:off x="291846" y="125689"/>
            <a:ext cx="10978370" cy="786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normAutofit/>
          </a:bodyPr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fr-FR" sz="2200" dirty="0">
                <a:solidFill>
                  <a:schemeClr val="bg1"/>
                </a:solidFill>
              </a:rPr>
              <a:t>Vers un cadre stratégique pour l’adaptation au CC</a:t>
            </a:r>
            <a:endParaRPr sz="22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902212"/>
              </p:ext>
            </p:extLst>
          </p:nvPr>
        </p:nvGraphicFramePr>
        <p:xfrm>
          <a:off x="551042" y="1844824"/>
          <a:ext cx="7561182" cy="3829187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7561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2790">
                <a:tc>
                  <a:txBody>
                    <a:bodyPr/>
                    <a:lstStyle/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800" baseline="0" dirty="0"/>
                        <a:t>Développer  les savoirs sur les potentialités des terroirs </a:t>
                      </a:r>
                      <a:endParaRPr lang="fr-FR" sz="1800" dirty="0"/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790">
                <a:tc>
                  <a:txBody>
                    <a:bodyPr/>
                    <a:lstStyle/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/>
                        <a:t>Travailler</a:t>
                      </a:r>
                      <a:r>
                        <a:rPr lang="fr-FR" sz="1800" baseline="0" dirty="0"/>
                        <a:t> sur les</a:t>
                      </a:r>
                      <a:r>
                        <a:rPr lang="fr-FR" sz="1800" dirty="0"/>
                        <a:t> conditions de production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657">
                <a:tc>
                  <a:txBody>
                    <a:bodyPr/>
                    <a:lstStyle/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/>
                        <a:t>Améliorer</a:t>
                      </a:r>
                      <a:r>
                        <a:rPr lang="fr-FR" sz="1800" baseline="0" dirty="0"/>
                        <a:t> l’adéquation </a:t>
                      </a:r>
                      <a:r>
                        <a:rPr lang="fr-FR" sz="1800" baseline="0" dirty="0" err="1"/>
                        <a:t>materiel</a:t>
                      </a:r>
                      <a:r>
                        <a:rPr lang="fr-FR" sz="1800" baseline="0" dirty="0"/>
                        <a:t> végétal et terroir</a:t>
                      </a:r>
                      <a:endParaRPr lang="fr-FR" sz="1800" dirty="0"/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790">
                <a:tc>
                  <a:txBody>
                    <a:bodyPr/>
                    <a:lstStyle/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/>
                        <a:t>Adapter les</a:t>
                      </a:r>
                      <a:r>
                        <a:rPr lang="fr-FR" sz="1800" baseline="0" dirty="0"/>
                        <a:t> processus de </a:t>
                      </a:r>
                      <a:r>
                        <a:rPr lang="fr-FR" sz="1800" dirty="0"/>
                        <a:t>vinification 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790">
                <a:tc>
                  <a:txBody>
                    <a:bodyPr/>
                    <a:lstStyle/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/>
                        <a:t>Adapter aux</a:t>
                      </a:r>
                      <a:r>
                        <a:rPr lang="fr-FR" sz="1800" baseline="0" dirty="0"/>
                        <a:t> évolutions du marché</a:t>
                      </a:r>
                      <a:endParaRPr lang="fr-FR" sz="1800" dirty="0"/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790">
                <a:tc>
                  <a:txBody>
                    <a:bodyPr/>
                    <a:lstStyle/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/>
                        <a:t>Favoriser</a:t>
                      </a:r>
                      <a:r>
                        <a:rPr lang="fr-FR" sz="1800" baseline="0" dirty="0"/>
                        <a:t>  R&amp;D</a:t>
                      </a:r>
                      <a:endParaRPr lang="fr-FR" sz="1800" dirty="0"/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2790">
                <a:tc>
                  <a:txBody>
                    <a:bodyPr/>
                    <a:lstStyle/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/>
                        <a:t>Participer activement à la </a:t>
                      </a:r>
                      <a:r>
                        <a:rPr lang="fr-FR" sz="1800" baseline="0" dirty="0"/>
                        <a:t>mitigation</a:t>
                      </a:r>
                      <a:endParaRPr lang="fr-FR" sz="1800" dirty="0"/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2790">
                <a:tc>
                  <a:txBody>
                    <a:bodyPr/>
                    <a:lstStyle/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/>
                        <a:t>Renforcer</a:t>
                      </a:r>
                      <a:r>
                        <a:rPr lang="fr-FR" sz="1800" baseline="0" dirty="0"/>
                        <a:t> la </a:t>
                      </a:r>
                      <a:r>
                        <a:rPr lang="fr-FR" sz="1800" dirty="0"/>
                        <a:t>communication avec tous les acteurs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8054520" y="3717032"/>
            <a:ext cx="3894745" cy="4360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19050" rtlCol="0" anchor="ctr">
            <a:spAutoFit/>
          </a:bodyPr>
          <a:lstStyle/>
          <a:p>
            <a:pPr algn="ctr" defTabSz="412750" hangingPunct="0"/>
            <a:r>
              <a:rPr lang="fr-FR" sz="2500" dirty="0">
                <a:solidFill>
                  <a:srgbClr val="000000"/>
                </a:solidFill>
                <a:sym typeface="Helvetica Light"/>
              </a:rPr>
              <a:t>Objectif février 2020</a:t>
            </a:r>
          </a:p>
        </p:txBody>
      </p:sp>
    </p:spTree>
    <p:extLst>
      <p:ext uri="{BB962C8B-B14F-4D97-AF65-F5344CB8AC3E}">
        <p14:creationId xmlns:p14="http://schemas.microsoft.com/office/powerpoint/2010/main" val="2691619554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556793"/>
            <a:ext cx="10972800" cy="4525963"/>
          </a:xfrm>
        </p:spPr>
        <p:txBody>
          <a:bodyPr>
            <a:normAutofit/>
          </a:bodyPr>
          <a:lstStyle/>
          <a:p>
            <a:r>
              <a:rPr lang="fr-FR" dirty="0"/>
              <a:t>Sensibilisation des autres pays à la thématique du CC avec la présentation des travaux de prospective et de science participative</a:t>
            </a:r>
          </a:p>
          <a:p>
            <a:pPr>
              <a:buNone/>
            </a:pPr>
            <a:endParaRPr lang="fr-FR" dirty="0"/>
          </a:p>
          <a:p>
            <a:pPr marL="342900" lvl="1" indent="-342900">
              <a:buNone/>
            </a:pPr>
            <a:r>
              <a:rPr lang="fr-FR" dirty="0"/>
              <a:t>		- à CLIMWINE en 2016</a:t>
            </a:r>
          </a:p>
          <a:p>
            <a:pPr marL="342900" lvl="1" indent="-342900">
              <a:buNone/>
            </a:pPr>
            <a:r>
              <a:rPr lang="fr-FR" dirty="0"/>
              <a:t>		- au Congrès mondial de la vigne et du vin en 2016, 2017</a:t>
            </a:r>
          </a:p>
          <a:p>
            <a:pPr marL="342900" lvl="1" indent="-342900">
              <a:buNone/>
            </a:pPr>
            <a:r>
              <a:rPr lang="fr-FR" b="1" dirty="0"/>
              <a:t>		- Au groupe d’experts OIV « ENVIRO »</a:t>
            </a:r>
          </a:p>
          <a:p>
            <a:pPr marL="342900" lvl="1" indent="-342900">
              <a:buNone/>
            </a:pPr>
            <a:r>
              <a:rPr lang="fr-FR" dirty="0"/>
              <a:t>	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>
              <a:buNone/>
            </a:pP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487488" y="692697"/>
            <a:ext cx="7621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4. Une diffusion internationale ?</a:t>
            </a:r>
          </a:p>
        </p:txBody>
      </p:sp>
    </p:spTree>
    <p:extLst>
      <p:ext uri="{BB962C8B-B14F-4D97-AF65-F5344CB8AC3E}">
        <p14:creationId xmlns:p14="http://schemas.microsoft.com/office/powerpoint/2010/main" val="3741476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1384" y="260648"/>
            <a:ext cx="11377264" cy="6120680"/>
          </a:xfrm>
        </p:spPr>
        <p:txBody>
          <a:bodyPr>
            <a:normAutofit fontScale="62500" lnSpcReduction="20000"/>
          </a:bodyPr>
          <a:lstStyle/>
          <a:p>
            <a:r>
              <a:rPr lang="fr-FR" sz="4500" dirty="0"/>
              <a:t>Construire ensemble le futur : s’adapter au nouveaux défis , le changement climatique, le respect de la santé et de l’environnement, les nouveaux marchés, la transition numérique </a:t>
            </a:r>
          </a:p>
          <a:p>
            <a:pPr marL="0" indent="0">
              <a:buNone/>
            </a:pPr>
            <a:endParaRPr lang="fr-FR" sz="4500" dirty="0"/>
          </a:p>
          <a:p>
            <a:r>
              <a:rPr lang="fr-FR" sz="4500" dirty="0"/>
              <a:t>L’avenir ne se devine pas, il s’invente collectivement ;</a:t>
            </a:r>
          </a:p>
          <a:p>
            <a:pPr marL="0" indent="0">
              <a:buNone/>
            </a:pPr>
            <a:endParaRPr lang="fr-FR" sz="4500" dirty="0"/>
          </a:p>
          <a:p>
            <a:r>
              <a:rPr lang="fr-FR" sz="4500" dirty="0"/>
              <a:t>Une méthode éprouvée :</a:t>
            </a:r>
          </a:p>
          <a:p>
            <a:pPr lvl="1"/>
            <a:r>
              <a:rPr lang="fr-FR" sz="4500" dirty="0"/>
              <a:t> rédiger des scénarios possibles de prospective </a:t>
            </a:r>
          </a:p>
          <a:p>
            <a:pPr lvl="1"/>
            <a:r>
              <a:rPr lang="fr-FR" sz="4500" dirty="0"/>
              <a:t> bâtir collectivement des stratégies,</a:t>
            </a:r>
          </a:p>
          <a:p>
            <a:pPr marL="457200" lvl="1" indent="0">
              <a:buNone/>
            </a:pPr>
            <a:r>
              <a:rPr lang="fr-FR" sz="4500" dirty="0"/>
              <a:t>	 sous forme de science participative </a:t>
            </a:r>
          </a:p>
          <a:p>
            <a:pPr marL="457200" lvl="1" indent="0">
              <a:buNone/>
            </a:pPr>
            <a:endParaRPr lang="fr-FR" sz="4500" dirty="0"/>
          </a:p>
          <a:p>
            <a:pPr marL="457200" lvl="1" indent="0">
              <a:buNone/>
            </a:pPr>
            <a:endParaRPr lang="fr-FR" sz="4500" dirty="0"/>
          </a:p>
          <a:p>
            <a:pPr marL="457200" lvl="1" indent="0">
              <a:buNone/>
            </a:pPr>
            <a:r>
              <a:rPr lang="fr-FR" sz="4500" b="1" dirty="0"/>
              <a:t>Vers une prospective globale sur le val de Loire ?</a:t>
            </a:r>
          </a:p>
          <a:p>
            <a:pPr marL="457200" lvl="1" indent="0">
              <a:buNone/>
            </a:pPr>
            <a:r>
              <a:rPr lang="fr-FR" sz="4500" b="1" dirty="0"/>
              <a:t>Une prospective internationale sur le Chenin blanc ? </a:t>
            </a:r>
          </a:p>
          <a:p>
            <a:pPr marL="457200" lvl="1" indent="0">
              <a:buNone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057497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3283" y="260350"/>
            <a:ext cx="12048068" cy="96678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200" b="1" dirty="0">
                <a:solidFill>
                  <a:srgbClr val="FF0000"/>
                </a:solidFill>
                <a:latin typeface="+mn-lt"/>
              </a:rPr>
              <a:t>     </a:t>
            </a:r>
            <a:r>
              <a:rPr lang="fr-FR" sz="4000" b="1" dirty="0">
                <a:latin typeface="+mn-lt"/>
              </a:rPr>
              <a:t>LACCAVE (2012-2016)      MP ACCAF</a:t>
            </a:r>
            <a:br>
              <a:rPr lang="fr-FR" sz="3200" b="1" dirty="0">
                <a:latin typeface="+mn-lt"/>
              </a:rPr>
            </a:br>
            <a:r>
              <a:rPr lang="fr-FR" sz="2400" b="1" dirty="0"/>
              <a:t>impacts, innovations, adaptations vigne et vin</a:t>
            </a:r>
            <a:br>
              <a:rPr lang="fr-FR" sz="2400" dirty="0">
                <a:latin typeface="+mn-lt"/>
              </a:rPr>
            </a:br>
            <a:endParaRPr lang="fr-FR" sz="2700" b="1" dirty="0">
              <a:latin typeface="+mn-lt"/>
            </a:endParaRPr>
          </a:p>
        </p:txBody>
      </p:sp>
      <p:pic>
        <p:nvPicPr>
          <p:cNvPr id="57347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8500" y="1223963"/>
            <a:ext cx="8663517" cy="4741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736601" y="3114676"/>
            <a:ext cx="2239716" cy="338554"/>
          </a:xfrm>
          <a:prstGeom prst="rect">
            <a:avLst/>
          </a:prstGeom>
          <a:solidFill>
            <a:schemeClr val="bg1"/>
          </a:solidFill>
          <a:ln w="25400">
            <a:solidFill>
              <a:srgbClr val="069006"/>
            </a:solidFill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prstClr val="black"/>
                </a:solidFill>
                <a:latin typeface="Calibri"/>
                <a:cs typeface="+mn-cs"/>
              </a:rPr>
              <a:t>UMR </a:t>
            </a:r>
            <a:r>
              <a:rPr lang="fr-FR" sz="1600" b="1" dirty="0" err="1">
                <a:solidFill>
                  <a:prstClr val="black"/>
                </a:solidFill>
                <a:latin typeface="Calibri"/>
                <a:cs typeface="+mn-cs"/>
              </a:rPr>
              <a:t>Geolab</a:t>
            </a:r>
            <a:r>
              <a:rPr lang="fr-FR" sz="1600" b="1" dirty="0">
                <a:solidFill>
                  <a:prstClr val="black"/>
                </a:solidFill>
                <a:latin typeface="Calibri"/>
                <a:cs typeface="+mn-cs"/>
              </a:rPr>
              <a:t> U. Limoges</a:t>
            </a:r>
          </a:p>
        </p:txBody>
      </p:sp>
      <p:cxnSp>
        <p:nvCxnSpPr>
          <p:cNvPr id="7" name="Connecteur droit 6"/>
          <p:cNvCxnSpPr>
            <a:endCxn id="8" idx="2"/>
          </p:cNvCxnSpPr>
          <p:nvPr/>
        </p:nvCxnSpPr>
        <p:spPr>
          <a:xfrm>
            <a:off x="3723218" y="3308350"/>
            <a:ext cx="2277533" cy="120650"/>
          </a:xfrm>
          <a:prstGeom prst="line">
            <a:avLst/>
          </a:prstGeom>
          <a:ln w="25400">
            <a:solidFill>
              <a:srgbClr val="0690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ouée 7"/>
          <p:cNvSpPr/>
          <p:nvPr/>
        </p:nvSpPr>
        <p:spPr>
          <a:xfrm>
            <a:off x="6000751" y="3324225"/>
            <a:ext cx="287867" cy="209550"/>
          </a:xfrm>
          <a:prstGeom prst="donut">
            <a:avLst/>
          </a:prstGeom>
          <a:solidFill>
            <a:srgbClr val="069006"/>
          </a:solidFill>
          <a:ln>
            <a:solidFill>
              <a:srgbClr val="0690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9072034" y="2970214"/>
            <a:ext cx="2808817" cy="338137"/>
          </a:xfrm>
          <a:prstGeom prst="rect">
            <a:avLst/>
          </a:prstGeom>
          <a:solidFill>
            <a:schemeClr val="bg1"/>
          </a:solidFill>
          <a:ln w="25400">
            <a:solidFill>
              <a:srgbClr val="069006"/>
            </a:solidFill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prstClr val="black"/>
                </a:solidFill>
                <a:latin typeface="Calibri"/>
                <a:cs typeface="+mn-cs"/>
              </a:rPr>
              <a:t>CRC U. Bourgogne</a:t>
            </a:r>
          </a:p>
        </p:txBody>
      </p:sp>
      <p:cxnSp>
        <p:nvCxnSpPr>
          <p:cNvPr id="12" name="Connecteur droit 11"/>
          <p:cNvCxnSpPr>
            <a:endCxn id="10" idx="1"/>
          </p:cNvCxnSpPr>
          <p:nvPr/>
        </p:nvCxnSpPr>
        <p:spPr>
          <a:xfrm>
            <a:off x="7632700" y="3074988"/>
            <a:ext cx="1439333" cy="63500"/>
          </a:xfrm>
          <a:prstGeom prst="line">
            <a:avLst/>
          </a:prstGeom>
          <a:ln w="25400">
            <a:solidFill>
              <a:srgbClr val="0690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Bouée 13"/>
          <p:cNvSpPr/>
          <p:nvPr/>
        </p:nvSpPr>
        <p:spPr>
          <a:xfrm>
            <a:off x="7344833" y="2984500"/>
            <a:ext cx="287867" cy="209550"/>
          </a:xfrm>
          <a:prstGeom prst="donut">
            <a:avLst/>
          </a:prstGeom>
          <a:solidFill>
            <a:srgbClr val="069006"/>
          </a:solidFill>
          <a:ln>
            <a:solidFill>
              <a:srgbClr val="0690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16418" y="5213351"/>
            <a:ext cx="8555567" cy="1446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solidFill>
                  <a:prstClr val="black"/>
                </a:solidFill>
                <a:latin typeface="Calibri"/>
                <a:cs typeface="+mn-cs"/>
              </a:rPr>
              <a:t>24 labos (INRA / CNRS / Universités</a:t>
            </a:r>
            <a:r>
              <a:rPr lang="fr-FR" sz="2000" b="1" dirty="0">
                <a:solidFill>
                  <a:prstClr val="black"/>
                </a:solidFill>
                <a:latin typeface="Calibri"/>
                <a:cs typeface="+mn-cs"/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solidFill>
                  <a:prstClr val="black"/>
                </a:solidFill>
                <a:latin typeface="Calibri"/>
                <a:cs typeface="+mn-cs"/>
              </a:rPr>
              <a:t>90 chercheurs et étudiants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prstClr val="black"/>
                </a:solidFill>
                <a:latin typeface="Calibri"/>
                <a:cs typeface="+mn-cs"/>
              </a:rPr>
              <a:t>Climatologie, génétique, écophysiologie, agronomie, œnologie, économie, sociologie, géographie, données</a:t>
            </a:r>
          </a:p>
        </p:txBody>
      </p:sp>
      <p:sp>
        <p:nvSpPr>
          <p:cNvPr id="3" name="Rectangle 2"/>
          <p:cNvSpPr/>
          <p:nvPr/>
        </p:nvSpPr>
        <p:spPr>
          <a:xfrm>
            <a:off x="7896200" y="6312286"/>
            <a:ext cx="4093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https://www6.inra.fr/laccave/Prospective</a:t>
            </a:r>
            <a:endParaRPr lang="fr-FR" dirty="0">
              <a:solidFill>
                <a:srgbClr val="FF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39325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415" name="nacho-dominguez-argenta-511475-unsplash.jpg"/>
          <p:cNvPicPr>
            <a:picLocks noChangeAspect="1"/>
          </p:cNvPicPr>
          <p:nvPr/>
        </p:nvPicPr>
        <p:blipFill>
          <a:blip r:embed="rId2"/>
          <a:srcRect l="203" t="3225" r="203" b="27305"/>
          <a:stretch>
            <a:fillRect/>
          </a:stretch>
        </p:blipFill>
        <p:spPr>
          <a:xfrm>
            <a:off x="-11561" y="706572"/>
            <a:ext cx="12215121" cy="5680969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Shape 416"/>
          <p:cNvSpPr/>
          <p:nvPr/>
        </p:nvSpPr>
        <p:spPr>
          <a:xfrm>
            <a:off x="-12003" y="2683565"/>
            <a:ext cx="12192000" cy="1225705"/>
          </a:xfrm>
          <a:prstGeom prst="rect">
            <a:avLst/>
          </a:prstGeom>
          <a:solidFill>
            <a:srgbClr val="FFFFFF">
              <a:alpha val="80987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7" name="Shape 417"/>
          <p:cNvSpPr/>
          <p:nvPr/>
        </p:nvSpPr>
        <p:spPr>
          <a:xfrm>
            <a:off x="218664" y="3054094"/>
            <a:ext cx="11946194" cy="588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>
            <a:noAutofit/>
          </a:bodyPr>
          <a:lstStyle>
            <a:lvl1pPr algn="l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fr-FR" sz="3000" dirty="0"/>
              <a:t>Merci de votre attention / </a:t>
            </a:r>
            <a:r>
              <a:rPr lang="fr-FR" sz="3000" dirty="0" err="1"/>
              <a:t>Thank</a:t>
            </a:r>
            <a:r>
              <a:rPr lang="fr-FR" sz="3000" dirty="0"/>
              <a:t> </a:t>
            </a:r>
            <a:r>
              <a:rPr lang="fr-FR" sz="3000" dirty="0" err="1"/>
              <a:t>you</a:t>
            </a:r>
            <a:r>
              <a:rPr lang="fr-FR" sz="3000" dirty="0"/>
              <a:t> for </a:t>
            </a:r>
            <a:r>
              <a:rPr lang="fr-FR" sz="3000" dirty="0" err="1"/>
              <a:t>your</a:t>
            </a:r>
            <a:r>
              <a:rPr lang="fr-FR" sz="3000" dirty="0"/>
              <a:t> attention</a:t>
            </a:r>
            <a:endParaRPr sz="3000" dirty="0"/>
          </a:p>
        </p:txBody>
      </p:sp>
      <p:sp>
        <p:nvSpPr>
          <p:cNvPr id="418" name="Shape 418"/>
          <p:cNvSpPr/>
          <p:nvPr/>
        </p:nvSpPr>
        <p:spPr>
          <a:xfrm>
            <a:off x="1291" y="-14931"/>
            <a:ext cx="12192000" cy="724328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19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8955" y="94511"/>
            <a:ext cx="578761" cy="505446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Shape 420"/>
          <p:cNvSpPr/>
          <p:nvPr/>
        </p:nvSpPr>
        <p:spPr>
          <a:xfrm>
            <a:off x="340508" y="314582"/>
            <a:ext cx="578762" cy="333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>
            <a:normAutofit fontScale="55000" lnSpcReduction="20000"/>
          </a:bodyPr>
          <a:lstStyle>
            <a:lvl1pPr>
              <a:defRPr sz="3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1989</a:t>
            </a:r>
          </a:p>
        </p:txBody>
      </p:sp>
      <p:sp>
        <p:nvSpPr>
          <p:cNvPr id="421" name="Shape 421"/>
          <p:cNvSpPr/>
          <p:nvPr/>
        </p:nvSpPr>
        <p:spPr>
          <a:xfrm>
            <a:off x="551042" y="125689"/>
            <a:ext cx="157693" cy="15769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2" name="Shape 422"/>
          <p:cNvSpPr/>
          <p:nvPr/>
        </p:nvSpPr>
        <p:spPr>
          <a:xfrm>
            <a:off x="2977139" y="125689"/>
            <a:ext cx="157693" cy="15769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3" name="Shape 423"/>
          <p:cNvSpPr/>
          <p:nvPr/>
        </p:nvSpPr>
        <p:spPr>
          <a:xfrm>
            <a:off x="10357895" y="125689"/>
            <a:ext cx="157693" cy="15769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4" name="Shape 424"/>
          <p:cNvSpPr/>
          <p:nvPr/>
        </p:nvSpPr>
        <p:spPr>
          <a:xfrm>
            <a:off x="10282314" y="50109"/>
            <a:ext cx="308854" cy="308854"/>
          </a:xfrm>
          <a:prstGeom prst="ellips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5" name="Shape 425"/>
          <p:cNvSpPr/>
          <p:nvPr/>
        </p:nvSpPr>
        <p:spPr>
          <a:xfrm>
            <a:off x="5438842" y="125689"/>
            <a:ext cx="157693" cy="15769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6" name="Shape 426"/>
          <p:cNvSpPr/>
          <p:nvPr/>
        </p:nvSpPr>
        <p:spPr>
          <a:xfrm>
            <a:off x="5363262" y="50109"/>
            <a:ext cx="308854" cy="308854"/>
          </a:xfrm>
          <a:prstGeom prst="ellips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7" name="Shape 427"/>
          <p:cNvSpPr/>
          <p:nvPr/>
        </p:nvSpPr>
        <p:spPr>
          <a:xfrm>
            <a:off x="7896827" y="125689"/>
            <a:ext cx="157693" cy="15769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8" name="Shape 428"/>
          <p:cNvSpPr/>
          <p:nvPr/>
        </p:nvSpPr>
        <p:spPr>
          <a:xfrm>
            <a:off x="2766605" y="314582"/>
            <a:ext cx="578761" cy="333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>
            <a:normAutofit fontScale="55000" lnSpcReduction="20000"/>
          </a:bodyPr>
          <a:lstStyle>
            <a:lvl1pPr>
              <a:defRPr sz="3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2010</a:t>
            </a:r>
          </a:p>
        </p:txBody>
      </p:sp>
      <p:sp>
        <p:nvSpPr>
          <p:cNvPr id="429" name="Shape 429"/>
          <p:cNvSpPr/>
          <p:nvPr/>
        </p:nvSpPr>
        <p:spPr>
          <a:xfrm>
            <a:off x="4951380" y="244109"/>
            <a:ext cx="1132617" cy="588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2018</a:t>
            </a:r>
          </a:p>
        </p:txBody>
      </p:sp>
      <p:sp>
        <p:nvSpPr>
          <p:cNvPr id="430" name="Shape 430"/>
          <p:cNvSpPr/>
          <p:nvPr/>
        </p:nvSpPr>
        <p:spPr>
          <a:xfrm>
            <a:off x="7687835" y="314582"/>
            <a:ext cx="578761" cy="333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>
            <a:normAutofit fontScale="55000" lnSpcReduction="20000"/>
          </a:bodyPr>
          <a:lstStyle>
            <a:lvl1pPr>
              <a:defRPr sz="3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2020</a:t>
            </a:r>
          </a:p>
        </p:txBody>
      </p:sp>
      <p:sp>
        <p:nvSpPr>
          <p:cNvPr id="431" name="Shape 431"/>
          <p:cNvSpPr/>
          <p:nvPr/>
        </p:nvSpPr>
        <p:spPr>
          <a:xfrm>
            <a:off x="10056665" y="315857"/>
            <a:ext cx="772863" cy="444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20</a:t>
            </a:r>
            <a:r>
              <a:rPr lang="fr-FR" dirty="0"/>
              <a:t>50</a:t>
            </a:r>
            <a:endParaRPr dirty="0"/>
          </a:p>
        </p:txBody>
      </p:sp>
      <p:sp>
        <p:nvSpPr>
          <p:cNvPr id="432" name="Shape 432"/>
          <p:cNvSpPr/>
          <p:nvPr/>
        </p:nvSpPr>
        <p:spPr>
          <a:xfrm>
            <a:off x="624893" y="204535"/>
            <a:ext cx="2436088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3200"/>
            </a:pPr>
            <a:endParaRPr/>
          </a:p>
        </p:txBody>
      </p:sp>
      <p:sp>
        <p:nvSpPr>
          <p:cNvPr id="433" name="Shape 433"/>
          <p:cNvSpPr/>
          <p:nvPr/>
        </p:nvSpPr>
        <p:spPr>
          <a:xfrm>
            <a:off x="3138464" y="204535"/>
            <a:ext cx="2220548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3200"/>
            </a:pPr>
            <a:endParaRPr/>
          </a:p>
        </p:txBody>
      </p:sp>
      <p:sp>
        <p:nvSpPr>
          <p:cNvPr id="434" name="Shape 434"/>
          <p:cNvSpPr/>
          <p:nvPr/>
        </p:nvSpPr>
        <p:spPr>
          <a:xfrm>
            <a:off x="8003246" y="204535"/>
            <a:ext cx="2274819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3200"/>
            </a:pPr>
            <a:endParaRPr/>
          </a:p>
        </p:txBody>
      </p:sp>
      <p:sp>
        <p:nvSpPr>
          <p:cNvPr id="435" name="Shape 435"/>
          <p:cNvSpPr/>
          <p:nvPr/>
        </p:nvSpPr>
        <p:spPr>
          <a:xfrm>
            <a:off x="5676366" y="204535"/>
            <a:ext cx="2247049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sz="3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0983154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7" y="765175"/>
            <a:ext cx="5662084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1" name="Espace réservé du contenu 2"/>
          <p:cNvSpPr>
            <a:spLocks noGrp="1"/>
          </p:cNvSpPr>
          <p:nvPr>
            <p:ph idx="4294967295"/>
          </p:nvPr>
        </p:nvSpPr>
        <p:spPr>
          <a:xfrm>
            <a:off x="1439333" y="115889"/>
            <a:ext cx="10752667" cy="7273925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fr-FR" altLang="fr-FR" b="1" dirty="0"/>
              <a:t>        Le changement climatique  </a:t>
            </a:r>
            <a:r>
              <a:rPr lang="fr-FR" altLang="fr-FR" sz="2400" dirty="0"/>
              <a:t>observé, simulé</a:t>
            </a:r>
          </a:p>
        </p:txBody>
      </p:sp>
      <p:grpSp>
        <p:nvGrpSpPr>
          <p:cNvPr id="13" name="Groupe 12"/>
          <p:cNvGrpSpPr>
            <a:grpSpLocks/>
          </p:cNvGrpSpPr>
          <p:nvPr/>
        </p:nvGrpSpPr>
        <p:grpSpPr bwMode="auto">
          <a:xfrm>
            <a:off x="6551084" y="928688"/>
            <a:ext cx="5941483" cy="4043362"/>
            <a:chOff x="5031023" y="928365"/>
            <a:chExt cx="4456282" cy="4042981"/>
          </a:xfrm>
        </p:grpSpPr>
        <p:pic>
          <p:nvPicPr>
            <p:cNvPr id="58378" name="Picture 2" descr="D:\DOC\INRA\mondepluvio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1023" y="928365"/>
              <a:ext cx="4456282" cy="259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ZoneTexte 6"/>
            <p:cNvSpPr txBox="1"/>
            <p:nvPr/>
          </p:nvSpPr>
          <p:spPr>
            <a:xfrm>
              <a:off x="5231056" y="3647496"/>
              <a:ext cx="4056217" cy="13238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000" b="1" dirty="0">
                  <a:solidFill>
                    <a:prstClr val="black"/>
                  </a:solidFill>
                  <a:latin typeface="Calibri"/>
                  <a:cs typeface="+mn-cs"/>
                </a:rPr>
                <a:t>2. </a:t>
              </a:r>
              <a:r>
                <a:rPr lang="fr-FR" sz="2000" dirty="0">
                  <a:solidFill>
                    <a:srgbClr val="FF0000"/>
                  </a:solidFill>
                  <a:latin typeface="Calibri"/>
                  <a:cs typeface="+mn-cs"/>
                </a:rPr>
                <a:t>Modification de la </a:t>
              </a:r>
              <a:r>
                <a:rPr lang="fr-FR" sz="2000" b="1" dirty="0">
                  <a:solidFill>
                    <a:srgbClr val="FF0000"/>
                  </a:solidFill>
                  <a:latin typeface="Calibri"/>
                  <a:cs typeface="+mn-cs"/>
                </a:rPr>
                <a:t>pluviométrie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000" dirty="0">
                  <a:solidFill>
                    <a:prstClr val="black"/>
                  </a:solidFill>
                  <a:latin typeface="Calibri"/>
                  <a:cs typeface="+mn-cs"/>
                </a:rPr>
                <a:t>     peu d’impacts observés mais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prstClr val="black"/>
                  </a:solidFill>
                  <a:latin typeface="Calibri"/>
                  <a:cs typeface="+mn-cs"/>
                </a:rPr>
                <a:t>     </a:t>
              </a:r>
              <a:r>
                <a:rPr lang="en-US" sz="2000" dirty="0" err="1">
                  <a:solidFill>
                    <a:prstClr val="black"/>
                  </a:solidFill>
                  <a:latin typeface="Calibri"/>
                  <a:cs typeface="+mn-cs"/>
                </a:rPr>
                <a:t>Hausse</a:t>
              </a:r>
              <a:r>
                <a:rPr lang="en-US" sz="2000" dirty="0">
                  <a:solidFill>
                    <a:prstClr val="black"/>
                  </a:solidFill>
                  <a:latin typeface="Calibri"/>
                  <a:cs typeface="+mn-cs"/>
                </a:rPr>
                <a:t> Europe du </a:t>
              </a:r>
              <a:r>
                <a:rPr lang="en-US" sz="2000" dirty="0" err="1">
                  <a:solidFill>
                    <a:prstClr val="black"/>
                  </a:solidFill>
                  <a:latin typeface="Calibri"/>
                  <a:cs typeface="+mn-cs"/>
                </a:rPr>
                <a:t>nord</a:t>
              </a:r>
              <a:endParaRPr lang="en-US" sz="2000" dirty="0">
                <a:solidFill>
                  <a:prstClr val="black"/>
                </a:solidFill>
                <a:latin typeface="Calibri"/>
                <a:cs typeface="+mn-cs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prstClr val="black"/>
                  </a:solidFill>
                  <a:latin typeface="Calibri"/>
                  <a:cs typeface="+mn-cs"/>
                </a:rPr>
                <a:t>     </a:t>
              </a:r>
              <a:r>
                <a:rPr lang="en-US" sz="2000" dirty="0" err="1">
                  <a:solidFill>
                    <a:prstClr val="black"/>
                  </a:solidFill>
                  <a:latin typeface="Calibri"/>
                  <a:cs typeface="+mn-cs"/>
                </a:rPr>
                <a:t>Baisse</a:t>
              </a:r>
              <a:r>
                <a:rPr lang="en-US" sz="2000" dirty="0">
                  <a:solidFill>
                    <a:prstClr val="black"/>
                  </a:solidFill>
                  <a:latin typeface="Calibri"/>
                  <a:cs typeface="+mn-cs"/>
                </a:rPr>
                <a:t> Europe du </a:t>
              </a:r>
              <a:r>
                <a:rPr lang="en-US" sz="2000" dirty="0" err="1">
                  <a:solidFill>
                    <a:prstClr val="black"/>
                  </a:solidFill>
                  <a:latin typeface="Calibri"/>
                  <a:cs typeface="+mn-cs"/>
                </a:rPr>
                <a:t>sud</a:t>
              </a:r>
              <a:endParaRPr lang="en-US" sz="2000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461433" y="5373689"/>
            <a:ext cx="4604530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prstClr val="black"/>
                </a:solidFill>
                <a:latin typeface="Calibri"/>
                <a:cs typeface="+mn-cs"/>
              </a:rPr>
              <a:t>3. </a:t>
            </a:r>
            <a:r>
              <a:rPr lang="fr-FR" sz="2000" dirty="0">
                <a:solidFill>
                  <a:srgbClr val="FF0000"/>
                </a:solidFill>
                <a:latin typeface="Calibri"/>
                <a:cs typeface="+mn-cs"/>
              </a:rPr>
              <a:t>Augmentation </a:t>
            </a:r>
            <a:r>
              <a:rPr lang="fr-FR" sz="2000" b="1" dirty="0">
                <a:solidFill>
                  <a:srgbClr val="FF0000"/>
                </a:solidFill>
                <a:latin typeface="Calibri"/>
                <a:cs typeface="+mn-cs"/>
              </a:rPr>
              <a:t>variabilité climatique </a:t>
            </a:r>
            <a:br>
              <a:rPr lang="fr-FR" sz="2000" b="1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fr-FR" sz="2000" b="1" dirty="0">
                <a:solidFill>
                  <a:prstClr val="black"/>
                </a:solidFill>
                <a:latin typeface="Calibri"/>
                <a:cs typeface="+mn-cs"/>
              </a:rPr>
              <a:t>     </a:t>
            </a:r>
            <a:r>
              <a:rPr lang="fr-FR" sz="2000" dirty="0">
                <a:solidFill>
                  <a:prstClr val="black"/>
                </a:solidFill>
                <a:latin typeface="Calibri"/>
                <a:cs typeface="+mn-cs"/>
              </a:rPr>
              <a:t>Sécheresses estivales plus marquées </a:t>
            </a:r>
            <a:br>
              <a:rPr lang="fr-FR" sz="2000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fr-FR" sz="2000" dirty="0">
                <a:solidFill>
                  <a:prstClr val="black"/>
                </a:solidFill>
                <a:latin typeface="Calibri"/>
                <a:cs typeface="+mn-cs"/>
              </a:rPr>
              <a:t>     Variations interannuelles</a:t>
            </a:r>
            <a:br>
              <a:rPr lang="fr-FR" sz="2000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fr-FR" sz="2000" dirty="0">
                <a:solidFill>
                  <a:prstClr val="black"/>
                </a:solidFill>
                <a:latin typeface="Calibri"/>
                <a:cs typeface="+mn-cs"/>
              </a:rPr>
              <a:t>  </a:t>
            </a:r>
            <a:r>
              <a:rPr lang="fr-FR" sz="2000" b="1" dirty="0">
                <a:solidFill>
                  <a:prstClr val="black"/>
                </a:solidFill>
                <a:latin typeface="Calibri"/>
                <a:cs typeface="+mn-cs"/>
              </a:rPr>
              <a:t>Evènements extrêmes</a:t>
            </a:r>
            <a:r>
              <a:rPr lang="fr-FR" sz="2000" dirty="0">
                <a:solidFill>
                  <a:prstClr val="black"/>
                </a:solidFill>
                <a:latin typeface="Calibri"/>
                <a:cs typeface="+mn-cs"/>
              </a:rPr>
              <a:t>: canicules, pluie…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096001" y="5157788"/>
            <a:ext cx="4729564" cy="1631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prstClr val="black"/>
                </a:solidFill>
                <a:latin typeface="Calibri"/>
                <a:cs typeface="+mn-cs"/>
              </a:rPr>
              <a:t>4. </a:t>
            </a:r>
            <a:r>
              <a:rPr lang="fr-FR" sz="2000" b="1" dirty="0">
                <a:solidFill>
                  <a:srgbClr val="FF0000"/>
                </a:solidFill>
                <a:latin typeface="Calibri"/>
                <a:cs typeface="+mn-cs"/>
              </a:rPr>
              <a:t>Effets indirects multiples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prstClr val="black"/>
                </a:solidFill>
                <a:latin typeface="Calibri"/>
                <a:cs typeface="+mn-cs"/>
              </a:rPr>
              <a:t>   Hausse niveau des mers, salinisation 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prstClr val="black"/>
                </a:solidFill>
                <a:latin typeface="Calibri"/>
                <a:cs typeface="+mn-cs"/>
              </a:rPr>
              <a:t>   Erosion de la biodiversité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prstClr val="black"/>
                </a:solidFill>
                <a:latin typeface="Calibri"/>
                <a:cs typeface="+mn-cs"/>
              </a:rPr>
              <a:t>   Microorganismes, </a:t>
            </a:r>
            <a:r>
              <a:rPr lang="fr-FR" sz="2000" dirty="0" err="1">
                <a:solidFill>
                  <a:prstClr val="black"/>
                </a:solidFill>
                <a:latin typeface="Calibri"/>
                <a:cs typeface="+mn-cs"/>
              </a:rPr>
              <a:t>bioagresseurs</a:t>
            </a:r>
            <a:endParaRPr lang="fr-FR" sz="2000" dirty="0">
              <a:solidFill>
                <a:prstClr val="black"/>
              </a:solidFill>
              <a:latin typeface="Calibri"/>
              <a:cs typeface="+mn-cs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prstClr val="black"/>
                </a:solidFill>
                <a:latin typeface="Calibri"/>
                <a:cs typeface="+mn-cs"/>
              </a:rPr>
              <a:t>   </a:t>
            </a:r>
            <a:r>
              <a:rPr lang="fr-FR" sz="2000" b="1" dirty="0">
                <a:solidFill>
                  <a:prstClr val="black"/>
                </a:solidFill>
                <a:latin typeface="Calibri"/>
                <a:cs typeface="+mn-cs"/>
              </a:rPr>
              <a:t>Ecosystèmes</a:t>
            </a:r>
            <a:r>
              <a:rPr lang="fr-FR" sz="2000" dirty="0">
                <a:solidFill>
                  <a:prstClr val="black"/>
                </a:solidFill>
                <a:latin typeface="Calibri"/>
                <a:cs typeface="+mn-cs"/>
              </a:rPr>
              <a:t>, sols et paysages…</a:t>
            </a:r>
            <a:endParaRPr lang="en-US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47652" y="3648076"/>
            <a:ext cx="4727769" cy="16312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prstClr val="black"/>
                </a:solidFill>
                <a:latin typeface="Calibri"/>
                <a:cs typeface="+mn-cs"/>
              </a:rPr>
              <a:t>1.</a:t>
            </a:r>
            <a:r>
              <a:rPr lang="fr-FR" sz="20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fr-FR" sz="2000" dirty="0">
                <a:solidFill>
                  <a:srgbClr val="FF0000"/>
                </a:solidFill>
                <a:latin typeface="Calibri"/>
                <a:cs typeface="+mn-cs"/>
              </a:rPr>
              <a:t>Augmentation </a:t>
            </a:r>
            <a:r>
              <a:rPr lang="fr-FR" sz="2000" b="1" dirty="0">
                <a:solidFill>
                  <a:srgbClr val="FF0000"/>
                </a:solidFill>
                <a:latin typeface="Calibri"/>
                <a:cs typeface="+mn-cs"/>
              </a:rPr>
              <a:t>température moyenne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prstClr val="black"/>
                </a:solidFill>
                <a:latin typeface="Calibri"/>
                <a:cs typeface="+mn-cs"/>
              </a:rPr>
              <a:t>      </a:t>
            </a:r>
            <a:r>
              <a:rPr lang="fr-FR" sz="2000" dirty="0">
                <a:solidFill>
                  <a:prstClr val="black"/>
                </a:solidFill>
                <a:latin typeface="Calibri"/>
                <a:cs typeface="+mn-cs"/>
              </a:rPr>
              <a:t>observé : + 1,4°C en France</a:t>
            </a:r>
            <a:br>
              <a:rPr lang="fr-FR" sz="2000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fr-FR" sz="2000" b="1" dirty="0">
                <a:solidFill>
                  <a:prstClr val="black"/>
                </a:solidFill>
                <a:latin typeface="Calibri"/>
                <a:cs typeface="+mn-cs"/>
              </a:rPr>
              <a:t>      </a:t>
            </a:r>
            <a:r>
              <a:rPr lang="fr-FR" sz="2000" dirty="0">
                <a:solidFill>
                  <a:prstClr val="black"/>
                </a:solidFill>
                <a:latin typeface="Calibri"/>
                <a:cs typeface="+mn-cs"/>
              </a:rPr>
              <a:t>entre +1°C et +2°C en 2050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prstClr val="black"/>
                </a:solidFill>
                <a:latin typeface="Calibri"/>
                <a:cs typeface="+mn-cs"/>
              </a:rPr>
              <a:t>      jusqu’à + 5°C en 2100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prstClr val="black"/>
                </a:solidFill>
                <a:latin typeface="Calibri"/>
                <a:cs typeface="+mn-cs"/>
              </a:rPr>
              <a:t>Selon nos émissions de gaz à effets de serre</a:t>
            </a:r>
          </a:p>
        </p:txBody>
      </p:sp>
      <p:pic>
        <p:nvPicPr>
          <p:cNvPr id="5837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784" y="2786064"/>
            <a:ext cx="1471083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70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62908" y="23814"/>
            <a:ext cx="9287351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solidFill>
                  <a:prstClr val="black"/>
                </a:solidFill>
                <a:latin typeface="Calibri"/>
                <a:cs typeface="+mn-cs"/>
              </a:rPr>
              <a:t>Impacts du changement climatique sur la vigne, le vin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solidFill>
                  <a:prstClr val="black"/>
                </a:solidFill>
                <a:latin typeface="Calibri"/>
                <a:cs typeface="+mn-cs"/>
              </a:rPr>
              <a:t>observés, simulés, perçus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28575" y="2997201"/>
            <a:ext cx="265976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prstClr val="black"/>
                </a:solidFill>
                <a:latin typeface="Calibri"/>
                <a:cs typeface="+mn-cs"/>
              </a:rPr>
              <a:t>Avancée de la phénologie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prstClr val="black"/>
                </a:solidFill>
                <a:latin typeface="Calibri"/>
                <a:cs typeface="+mn-cs"/>
              </a:rPr>
              <a:t> et des dates de vendange</a:t>
            </a: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1" y="1017588"/>
            <a:ext cx="4059767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e 5"/>
          <p:cNvGrpSpPr>
            <a:grpSpLocks/>
          </p:cNvGrpSpPr>
          <p:nvPr/>
        </p:nvGrpSpPr>
        <p:grpSpPr bwMode="auto">
          <a:xfrm>
            <a:off x="7994651" y="847725"/>
            <a:ext cx="4183209" cy="2800569"/>
            <a:chOff x="6005413" y="784741"/>
            <a:chExt cx="3138588" cy="2799657"/>
          </a:xfrm>
        </p:grpSpPr>
        <p:sp>
          <p:nvSpPr>
            <p:cNvPr id="8" name="ZoneTexte 7"/>
            <p:cNvSpPr txBox="1"/>
            <p:nvPr/>
          </p:nvSpPr>
          <p:spPr>
            <a:xfrm>
              <a:off x="6755666" y="2938277"/>
              <a:ext cx="1871024" cy="6461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b="1" dirty="0">
                  <a:solidFill>
                    <a:prstClr val="black"/>
                  </a:solidFill>
                  <a:latin typeface="Calibri"/>
                  <a:cs typeface="+mn-cs"/>
                </a:rPr>
                <a:t>Caractéristique des vins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b="1" dirty="0">
                  <a:solidFill>
                    <a:prstClr val="black"/>
                  </a:solidFill>
                  <a:latin typeface="Calibri"/>
                  <a:cs typeface="+mn-cs"/>
                </a:rPr>
                <a:t>alcool, acidité, aromes </a:t>
              </a:r>
            </a:p>
          </p:txBody>
        </p:sp>
        <p:pic>
          <p:nvPicPr>
            <p:cNvPr id="5941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5413" y="1052736"/>
              <a:ext cx="3138588" cy="19667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ZoneTexte 9"/>
            <p:cNvSpPr txBox="1"/>
            <p:nvPr/>
          </p:nvSpPr>
          <p:spPr>
            <a:xfrm>
              <a:off x="7769789" y="784741"/>
              <a:ext cx="1037069" cy="3692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>
                  <a:solidFill>
                    <a:prstClr val="black"/>
                  </a:solidFill>
                  <a:latin typeface="Calibri"/>
                  <a:cs typeface="+mn-cs"/>
                </a:rPr>
                <a:t>Taux d’alcool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7944480" y="2205091"/>
              <a:ext cx="624974" cy="3692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>
                  <a:solidFill>
                    <a:srgbClr val="FF0000"/>
                  </a:solidFill>
                  <a:latin typeface="Calibri"/>
                  <a:cs typeface="+mn-cs"/>
                </a:rPr>
                <a:t>Acidité</a:t>
              </a:r>
            </a:p>
          </p:txBody>
        </p:sp>
      </p:grpSp>
      <p:grpSp>
        <p:nvGrpSpPr>
          <p:cNvPr id="13" name="Groupe 12"/>
          <p:cNvGrpSpPr>
            <a:grpSpLocks/>
          </p:cNvGrpSpPr>
          <p:nvPr/>
        </p:nvGrpSpPr>
        <p:grpSpPr bwMode="auto">
          <a:xfrm>
            <a:off x="278806" y="3903664"/>
            <a:ext cx="4291079" cy="2816443"/>
            <a:chOff x="208658" y="3903442"/>
            <a:chExt cx="3218196" cy="2816276"/>
          </a:xfrm>
        </p:grpSpPr>
        <p:grpSp>
          <p:nvGrpSpPr>
            <p:cNvPr id="59410" name="Groupe 6"/>
            <p:cNvGrpSpPr>
              <a:grpSpLocks/>
            </p:cNvGrpSpPr>
            <p:nvPr/>
          </p:nvGrpSpPr>
          <p:grpSpPr bwMode="auto">
            <a:xfrm>
              <a:off x="208658" y="3903442"/>
              <a:ext cx="3218196" cy="2816276"/>
              <a:chOff x="208658" y="3903442"/>
              <a:chExt cx="3218196" cy="2816276"/>
            </a:xfrm>
          </p:grpSpPr>
          <p:pic>
            <p:nvPicPr>
              <p:cNvPr id="59414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658" y="3903442"/>
                <a:ext cx="3218196" cy="21235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ZoneTexte 20"/>
              <p:cNvSpPr txBox="1"/>
              <p:nvPr/>
            </p:nvSpPr>
            <p:spPr>
              <a:xfrm>
                <a:off x="554828" y="6073425"/>
                <a:ext cx="2443756" cy="64629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b="1" dirty="0">
                    <a:solidFill>
                      <a:prstClr val="black"/>
                    </a:solidFill>
                    <a:latin typeface="Calibri"/>
                    <a:cs typeface="+mn-cs"/>
                  </a:rPr>
                  <a:t>Évolution des régions favorables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b="1" dirty="0">
                    <a:solidFill>
                      <a:prstClr val="black"/>
                    </a:solidFill>
                    <a:latin typeface="Calibri"/>
                    <a:cs typeface="+mn-cs"/>
                  </a:rPr>
                  <a:t> à  la viticulture</a:t>
                </a:r>
              </a:p>
            </p:txBody>
          </p:sp>
        </p:grpSp>
        <p:pic>
          <p:nvPicPr>
            <p:cNvPr id="59411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753" y="4653136"/>
              <a:ext cx="636951" cy="6319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412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5587691"/>
              <a:ext cx="936104" cy="344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413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1447" y="4253482"/>
              <a:ext cx="1322326" cy="399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e 10"/>
          <p:cNvGrpSpPr>
            <a:grpSpLocks/>
          </p:cNvGrpSpPr>
          <p:nvPr/>
        </p:nvGrpSpPr>
        <p:grpSpPr bwMode="auto">
          <a:xfrm>
            <a:off x="4923146" y="3786189"/>
            <a:ext cx="3111942" cy="2987893"/>
            <a:chOff x="3692098" y="3786130"/>
            <a:chExt cx="2334288" cy="2987942"/>
          </a:xfrm>
        </p:grpSpPr>
        <p:pic>
          <p:nvPicPr>
            <p:cNvPr id="59408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051" y="3786130"/>
              <a:ext cx="1584381" cy="2146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ZoneTexte 27"/>
            <p:cNvSpPr txBox="1"/>
            <p:nvPr/>
          </p:nvSpPr>
          <p:spPr>
            <a:xfrm>
              <a:off x="3692098" y="6127730"/>
              <a:ext cx="2334288" cy="6463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b="1" dirty="0">
                  <a:solidFill>
                    <a:prstClr val="black"/>
                  </a:solidFill>
                  <a:latin typeface="Calibri"/>
                  <a:cs typeface="+mn-cs"/>
                </a:rPr>
                <a:t>Revenus, risques économiques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b="1" dirty="0">
                  <a:solidFill>
                    <a:prstClr val="black"/>
                  </a:solidFill>
                  <a:latin typeface="Calibri"/>
                  <a:cs typeface="+mn-cs"/>
                </a:rPr>
                <a:t>Compétitivité des vignobles</a:t>
              </a:r>
            </a:p>
          </p:txBody>
        </p:sp>
      </p:grpSp>
      <p:grpSp>
        <p:nvGrpSpPr>
          <p:cNvPr id="12" name="Groupe 11"/>
          <p:cNvGrpSpPr>
            <a:grpSpLocks/>
          </p:cNvGrpSpPr>
          <p:nvPr/>
        </p:nvGrpSpPr>
        <p:grpSpPr bwMode="auto">
          <a:xfrm>
            <a:off x="8704289" y="4140200"/>
            <a:ext cx="3015195" cy="2440206"/>
            <a:chOff x="6473945" y="4140228"/>
            <a:chExt cx="2261871" cy="2440392"/>
          </a:xfrm>
        </p:grpSpPr>
        <p:sp>
          <p:nvSpPr>
            <p:cNvPr id="27" name="ZoneTexte 26"/>
            <p:cNvSpPr txBox="1"/>
            <p:nvPr/>
          </p:nvSpPr>
          <p:spPr>
            <a:xfrm>
              <a:off x="6626334" y="5934240"/>
              <a:ext cx="2109482" cy="6463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b="1" dirty="0">
                  <a:solidFill>
                    <a:prstClr val="black"/>
                  </a:solidFill>
                  <a:latin typeface="Calibri"/>
                  <a:cs typeface="+mn-cs"/>
                </a:rPr>
                <a:t>Tensions sur les AOP,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b="1" dirty="0">
                  <a:solidFill>
                    <a:prstClr val="black"/>
                  </a:solidFill>
                  <a:latin typeface="Calibri"/>
                  <a:cs typeface="+mn-cs"/>
                </a:rPr>
                <a:t>Effets sur consommateurs ?</a:t>
              </a:r>
            </a:p>
          </p:txBody>
        </p:sp>
        <p:pic>
          <p:nvPicPr>
            <p:cNvPr id="59407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3945" y="4140228"/>
              <a:ext cx="2181497" cy="16197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Groupe 13"/>
          <p:cNvGrpSpPr>
            <a:grpSpLocks/>
          </p:cNvGrpSpPr>
          <p:nvPr/>
        </p:nvGrpSpPr>
        <p:grpSpPr bwMode="auto">
          <a:xfrm>
            <a:off x="4356101" y="981075"/>
            <a:ext cx="3553884" cy="2667219"/>
            <a:chOff x="3266878" y="980557"/>
            <a:chExt cx="2665773" cy="2667430"/>
          </a:xfrm>
        </p:grpSpPr>
        <p:grpSp>
          <p:nvGrpSpPr>
            <p:cNvPr id="59402" name="Groupe 3"/>
            <p:cNvGrpSpPr>
              <a:grpSpLocks/>
            </p:cNvGrpSpPr>
            <p:nvPr/>
          </p:nvGrpSpPr>
          <p:grpSpPr bwMode="auto">
            <a:xfrm>
              <a:off x="3266878" y="980557"/>
              <a:ext cx="2665773" cy="2667430"/>
              <a:chOff x="3274379" y="938987"/>
              <a:chExt cx="2665773" cy="2667430"/>
            </a:xfrm>
          </p:grpSpPr>
          <p:pic>
            <p:nvPicPr>
              <p:cNvPr id="59404" name="Picture 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4379" y="938987"/>
                <a:ext cx="2665773" cy="19988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ZoneTexte 14"/>
              <p:cNvSpPr txBox="1"/>
              <p:nvPr/>
            </p:nvSpPr>
            <p:spPr>
              <a:xfrm>
                <a:off x="3606246" y="2960035"/>
                <a:ext cx="1946469" cy="64638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b="1" dirty="0">
                    <a:solidFill>
                      <a:prstClr val="black"/>
                    </a:solidFill>
                    <a:latin typeface="Calibri"/>
                    <a:cs typeface="+mn-cs"/>
                  </a:rPr>
                  <a:t>Bilans et stress hydriques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b="1" dirty="0">
                    <a:solidFill>
                      <a:prstClr val="black"/>
                    </a:solidFill>
                    <a:latin typeface="Calibri"/>
                    <a:cs typeface="+mn-cs"/>
                  </a:rPr>
                  <a:t>(rendement, qualité) </a:t>
                </a:r>
              </a:p>
            </p:txBody>
          </p:sp>
        </p:grpSp>
        <p:pic>
          <p:nvPicPr>
            <p:cNvPr id="59403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797" y="1073716"/>
              <a:ext cx="1835150" cy="1011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209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23010" y="23814"/>
            <a:ext cx="7365029" cy="12926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solidFill>
                  <a:prstClr val="black"/>
                </a:solidFill>
                <a:latin typeface="Calibri"/>
                <a:cs typeface="+mn-cs"/>
              </a:rPr>
              <a:t>Des travaux sur six domaines d’adaptation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dirty="0">
                <a:solidFill>
                  <a:prstClr val="black"/>
                </a:solidFill>
                <a:latin typeface="Calibri"/>
                <a:cs typeface="+mn-cs"/>
              </a:rPr>
              <a:t>Comprendre les mécanismes en jeu, explorer des solutions…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solidFill>
                  <a:srgbClr val="FF0000"/>
                </a:solidFill>
                <a:latin typeface="Calibri"/>
                <a:cs typeface="+mn-cs"/>
              </a:rPr>
              <a:t>                              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56644" y="2981326"/>
            <a:ext cx="3244926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prstClr val="black"/>
                </a:solidFill>
                <a:latin typeface="Calibri"/>
                <a:cs typeface="+mn-cs"/>
              </a:rPr>
              <a:t>Changer cépage et porte-greffe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prstClr val="black"/>
                </a:solidFill>
                <a:latin typeface="Calibri"/>
                <a:cs typeface="+mn-cs"/>
              </a:rPr>
              <a:t>(clones, anciens, d’ailleurs, créés)</a:t>
            </a:r>
            <a:br>
              <a:rPr lang="fr-FR" sz="1600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fr-FR" sz="1600" dirty="0">
                <a:solidFill>
                  <a:prstClr val="black"/>
                </a:solidFill>
                <a:latin typeface="Calibri"/>
                <a:cs typeface="+mn-cs"/>
              </a:rPr>
              <a:t>tardifs, résistants </a:t>
            </a:r>
            <a:r>
              <a:rPr lang="fr-FR" sz="1600" dirty="0" err="1">
                <a:solidFill>
                  <a:prstClr val="black"/>
                </a:solidFill>
                <a:latin typeface="Calibri"/>
                <a:cs typeface="+mn-cs"/>
              </a:rPr>
              <a:t>temp</a:t>
            </a:r>
            <a:r>
              <a:rPr lang="fr-FR" sz="1600" dirty="0">
                <a:solidFill>
                  <a:prstClr val="black"/>
                </a:solidFill>
                <a:latin typeface="Calibri"/>
                <a:cs typeface="+mn-cs"/>
              </a:rPr>
              <a:t>, sécheresse…</a:t>
            </a:r>
          </a:p>
        </p:txBody>
      </p:sp>
      <p:grpSp>
        <p:nvGrpSpPr>
          <p:cNvPr id="5" name="Groupe 4"/>
          <p:cNvGrpSpPr>
            <a:grpSpLocks/>
          </p:cNvGrpSpPr>
          <p:nvPr/>
        </p:nvGrpSpPr>
        <p:grpSpPr bwMode="auto">
          <a:xfrm>
            <a:off x="4682703" y="1203326"/>
            <a:ext cx="3342731" cy="2639774"/>
            <a:chOff x="3511659" y="1202632"/>
            <a:chExt cx="2507593" cy="2640643"/>
          </a:xfrm>
        </p:grpSpPr>
        <p:sp>
          <p:nvSpPr>
            <p:cNvPr id="15" name="ZoneTexte 14"/>
            <p:cNvSpPr txBox="1"/>
            <p:nvPr/>
          </p:nvSpPr>
          <p:spPr>
            <a:xfrm>
              <a:off x="3545249" y="2981217"/>
              <a:ext cx="2474003" cy="86205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b="1" dirty="0">
                  <a:solidFill>
                    <a:prstClr val="black"/>
                  </a:solidFill>
                  <a:latin typeface="Calibri"/>
                  <a:cs typeface="+mn-cs"/>
                </a:rPr>
                <a:t>Nouvelles pratiques viticoles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dirty="0">
                  <a:solidFill>
                    <a:prstClr val="black"/>
                  </a:solidFill>
                  <a:latin typeface="Calibri"/>
                  <a:cs typeface="+mn-cs"/>
                </a:rPr>
                <a:t>Taille , gestion des sols, irrigation</a:t>
              </a:r>
              <a:br>
                <a:rPr lang="fr-FR" sz="1600" dirty="0">
                  <a:solidFill>
                    <a:prstClr val="black"/>
                  </a:solidFill>
                  <a:latin typeface="Calibri"/>
                  <a:cs typeface="+mn-cs"/>
                </a:rPr>
              </a:br>
              <a:r>
                <a:rPr lang="fr-FR" sz="1600" dirty="0">
                  <a:solidFill>
                    <a:prstClr val="black"/>
                  </a:solidFill>
                  <a:latin typeface="Calibri"/>
                  <a:cs typeface="+mn-cs"/>
                </a:rPr>
                <a:t> viticulture numérique,  </a:t>
              </a:r>
              <a:r>
                <a:rPr lang="fr-FR" sz="1600" dirty="0" err="1">
                  <a:solidFill>
                    <a:prstClr val="black"/>
                  </a:solidFill>
                  <a:latin typeface="Calibri"/>
                  <a:cs typeface="+mn-cs"/>
                </a:rPr>
                <a:t>agroecologie</a:t>
              </a:r>
              <a:r>
                <a:rPr lang="fr-FR" sz="1600" dirty="0">
                  <a:solidFill>
                    <a:prstClr val="black"/>
                  </a:solidFill>
                  <a:latin typeface="Calibri"/>
                  <a:cs typeface="+mn-cs"/>
                </a:rPr>
                <a:t> </a:t>
              </a:r>
            </a:p>
          </p:txBody>
        </p:sp>
        <p:pic>
          <p:nvPicPr>
            <p:cNvPr id="604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1659" y="1202632"/>
              <a:ext cx="2425700" cy="1616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04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18" y="1135064"/>
            <a:ext cx="3547533" cy="171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e 5"/>
          <p:cNvGrpSpPr>
            <a:grpSpLocks/>
          </p:cNvGrpSpPr>
          <p:nvPr/>
        </p:nvGrpSpPr>
        <p:grpSpPr bwMode="auto">
          <a:xfrm>
            <a:off x="8211614" y="1235075"/>
            <a:ext cx="3507135" cy="2630249"/>
            <a:chOff x="6159233" y="1234823"/>
            <a:chExt cx="2629371" cy="2630844"/>
          </a:xfrm>
        </p:grpSpPr>
        <p:sp>
          <p:nvSpPr>
            <p:cNvPr id="31" name="ZoneTexte 30"/>
            <p:cNvSpPr txBox="1"/>
            <p:nvPr/>
          </p:nvSpPr>
          <p:spPr>
            <a:xfrm>
              <a:off x="6498802" y="3003698"/>
              <a:ext cx="2018598" cy="86196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b="1" dirty="0">
                  <a:solidFill>
                    <a:prstClr val="black"/>
                  </a:solidFill>
                  <a:latin typeface="Calibri"/>
                  <a:cs typeface="+mn-cs"/>
                </a:rPr>
                <a:t>Innovations </a:t>
              </a:r>
              <a:r>
                <a:rPr lang="fr-FR" b="1" dirty="0" err="1">
                  <a:solidFill>
                    <a:prstClr val="black"/>
                  </a:solidFill>
                  <a:latin typeface="Calibri"/>
                  <a:cs typeface="+mn-cs"/>
                </a:rPr>
                <a:t>oenologiques</a:t>
              </a:r>
              <a:endParaRPr lang="fr-FR" b="1" dirty="0">
                <a:solidFill>
                  <a:prstClr val="black"/>
                </a:solidFill>
                <a:latin typeface="Calibri"/>
                <a:cs typeface="+mn-cs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dirty="0" err="1">
                  <a:solidFill>
                    <a:prstClr val="black"/>
                  </a:solidFill>
                  <a:latin typeface="Calibri"/>
                  <a:cs typeface="+mn-cs"/>
                </a:rPr>
                <a:t>Désalcoolisation</a:t>
              </a:r>
              <a:r>
                <a:rPr lang="fr-FR" sz="1600" dirty="0">
                  <a:solidFill>
                    <a:prstClr val="black"/>
                  </a:solidFill>
                  <a:latin typeface="Calibri"/>
                  <a:cs typeface="+mn-cs"/>
                </a:rPr>
                <a:t>, acidification </a:t>
              </a:r>
              <a:br>
                <a:rPr lang="fr-FR" sz="1600" dirty="0">
                  <a:solidFill>
                    <a:prstClr val="black"/>
                  </a:solidFill>
                  <a:latin typeface="Calibri"/>
                  <a:cs typeface="+mn-cs"/>
                </a:rPr>
              </a:br>
              <a:r>
                <a:rPr lang="fr-FR" sz="1600" dirty="0">
                  <a:solidFill>
                    <a:prstClr val="black"/>
                  </a:solidFill>
                  <a:latin typeface="Calibri"/>
                  <a:cs typeface="+mn-cs"/>
                </a:rPr>
                <a:t>température,  levures</a:t>
              </a:r>
            </a:p>
          </p:txBody>
        </p:sp>
        <p:pic>
          <p:nvPicPr>
            <p:cNvPr id="60443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233" y="1234823"/>
              <a:ext cx="2595655" cy="16536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3092" y="2407640"/>
              <a:ext cx="665512" cy="6096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9" name="Groupe 8"/>
          <p:cNvGrpSpPr>
            <a:grpSpLocks/>
          </p:cNvGrpSpPr>
          <p:nvPr/>
        </p:nvGrpSpPr>
        <p:grpSpPr bwMode="auto">
          <a:xfrm>
            <a:off x="4598158" y="4100514"/>
            <a:ext cx="3402657" cy="2746136"/>
            <a:chOff x="3448293" y="4100556"/>
            <a:chExt cx="2552433" cy="2746562"/>
          </a:xfrm>
        </p:grpSpPr>
        <p:sp>
          <p:nvSpPr>
            <p:cNvPr id="28" name="ZoneTexte 27"/>
            <p:cNvSpPr txBox="1"/>
            <p:nvPr/>
          </p:nvSpPr>
          <p:spPr>
            <a:xfrm>
              <a:off x="3763503" y="5985210"/>
              <a:ext cx="2191506" cy="86190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b="1" dirty="0">
                  <a:solidFill>
                    <a:prstClr val="black"/>
                  </a:solidFill>
                  <a:latin typeface="Calibri"/>
                  <a:cs typeface="+mn-cs"/>
                </a:rPr>
                <a:t>      Changer les institutions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dirty="0">
                  <a:solidFill>
                    <a:prstClr val="black"/>
                  </a:solidFill>
                  <a:latin typeface="Calibri"/>
                  <a:cs typeface="+mn-cs"/>
                </a:rPr>
                <a:t>Cahiers des charges, assurances, </a:t>
              </a:r>
              <a:br>
                <a:rPr lang="fr-FR" sz="1600" dirty="0">
                  <a:solidFill>
                    <a:prstClr val="black"/>
                  </a:solidFill>
                  <a:latin typeface="Calibri"/>
                  <a:cs typeface="+mn-cs"/>
                </a:rPr>
              </a:br>
              <a:r>
                <a:rPr lang="fr-FR" sz="1600" dirty="0">
                  <a:solidFill>
                    <a:prstClr val="black"/>
                  </a:solidFill>
                  <a:latin typeface="Calibri"/>
                  <a:cs typeface="+mn-cs"/>
                </a:rPr>
                <a:t>politiques de R&amp;D</a:t>
              </a:r>
            </a:p>
          </p:txBody>
        </p:sp>
        <p:pic>
          <p:nvPicPr>
            <p:cNvPr id="60441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8293" y="4100556"/>
              <a:ext cx="2552433" cy="1779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oupe 6"/>
          <p:cNvGrpSpPr>
            <a:grpSpLocks/>
          </p:cNvGrpSpPr>
          <p:nvPr/>
        </p:nvGrpSpPr>
        <p:grpSpPr bwMode="auto">
          <a:xfrm>
            <a:off x="334724" y="4100514"/>
            <a:ext cx="3870231" cy="2796580"/>
            <a:chOff x="250492" y="4100556"/>
            <a:chExt cx="2903769" cy="2795813"/>
          </a:xfrm>
        </p:grpSpPr>
        <p:sp>
          <p:nvSpPr>
            <p:cNvPr id="21" name="ZoneTexte 20"/>
            <p:cNvSpPr txBox="1"/>
            <p:nvPr/>
          </p:nvSpPr>
          <p:spPr>
            <a:xfrm>
              <a:off x="378190" y="5973292"/>
              <a:ext cx="2763145" cy="9230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b="1" dirty="0">
                  <a:solidFill>
                    <a:prstClr val="black"/>
                  </a:solidFill>
                  <a:latin typeface="Calibri"/>
                  <a:cs typeface="+mn-cs"/>
                </a:rPr>
                <a:t>Organiser les plantations </a:t>
              </a:r>
              <a:r>
                <a:rPr lang="fr-FR" b="1" dirty="0" err="1">
                  <a:solidFill>
                    <a:prstClr val="black"/>
                  </a:solidFill>
                  <a:latin typeface="Calibri"/>
                  <a:cs typeface="+mn-cs"/>
                </a:rPr>
                <a:t>ds</a:t>
              </a:r>
              <a:r>
                <a:rPr lang="fr-FR" b="1" dirty="0">
                  <a:solidFill>
                    <a:prstClr val="black"/>
                  </a:solidFill>
                  <a:latin typeface="Calibri"/>
                  <a:cs typeface="+mn-cs"/>
                </a:rPr>
                <a:t> l’espace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>
                  <a:solidFill>
                    <a:prstClr val="black"/>
                  </a:solidFill>
                  <a:latin typeface="Calibri"/>
                  <a:cs typeface="+mn-cs"/>
                </a:rPr>
                <a:t>Choix des sols, exposition, altitude</a:t>
              </a:r>
              <a:br>
                <a:rPr lang="fr-FR" dirty="0">
                  <a:solidFill>
                    <a:prstClr val="black"/>
                  </a:solidFill>
                  <a:latin typeface="Calibri"/>
                  <a:cs typeface="+mn-cs"/>
                </a:rPr>
              </a:br>
              <a:r>
                <a:rPr lang="fr-FR" dirty="0">
                  <a:solidFill>
                    <a:prstClr val="black"/>
                  </a:solidFill>
                  <a:latin typeface="Calibri"/>
                  <a:cs typeface="+mn-cs"/>
                </a:rPr>
                <a:t>création de nouvelles plantations</a:t>
              </a:r>
            </a:p>
          </p:txBody>
        </p:sp>
        <p:pic>
          <p:nvPicPr>
            <p:cNvPr id="60436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492" y="4100556"/>
              <a:ext cx="2903769" cy="1833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6" name="Connecteur droit avec flèche 15"/>
            <p:cNvCxnSpPr/>
            <p:nvPr/>
          </p:nvCxnSpPr>
          <p:spPr>
            <a:xfrm flipH="1">
              <a:off x="2290982" y="4706815"/>
              <a:ext cx="227098" cy="14124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/>
            <p:nvPr/>
          </p:nvCxnSpPr>
          <p:spPr>
            <a:xfrm flipH="1">
              <a:off x="2063884" y="5151193"/>
              <a:ext cx="454196" cy="24282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/>
            <p:cNvCxnSpPr/>
            <p:nvPr/>
          </p:nvCxnSpPr>
          <p:spPr>
            <a:xfrm>
              <a:off x="2651481" y="5151193"/>
              <a:ext cx="66700" cy="24282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 9"/>
          <p:cNvGrpSpPr>
            <a:grpSpLocks/>
          </p:cNvGrpSpPr>
          <p:nvPr/>
        </p:nvGrpSpPr>
        <p:grpSpPr bwMode="auto">
          <a:xfrm>
            <a:off x="8350154" y="4144964"/>
            <a:ext cx="3381675" cy="2650886"/>
            <a:chOff x="6299405" y="4145674"/>
            <a:chExt cx="2536315" cy="2649932"/>
          </a:xfrm>
        </p:grpSpPr>
        <p:sp>
          <p:nvSpPr>
            <p:cNvPr id="27" name="ZoneTexte 26"/>
            <p:cNvSpPr txBox="1"/>
            <p:nvPr/>
          </p:nvSpPr>
          <p:spPr>
            <a:xfrm>
              <a:off x="6636136" y="5934142"/>
              <a:ext cx="2198537" cy="8614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b="1" dirty="0">
                  <a:solidFill>
                    <a:prstClr val="black"/>
                  </a:solidFill>
                  <a:latin typeface="Calibri"/>
                  <a:cs typeface="+mn-cs"/>
                </a:rPr>
                <a:t>Associer les consommateurs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dirty="0">
                  <a:solidFill>
                    <a:prstClr val="black"/>
                  </a:solidFill>
                  <a:latin typeface="Calibri"/>
                  <a:cs typeface="+mn-cs"/>
                </a:rPr>
                <a:t>Acceptation, enrôlement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dirty="0">
                  <a:solidFill>
                    <a:prstClr val="black"/>
                  </a:solidFill>
                  <a:latin typeface="Calibri"/>
                  <a:cs typeface="+mn-cs"/>
                </a:rPr>
                <a:t>(économie expérimentale)</a:t>
              </a:r>
            </a:p>
          </p:txBody>
        </p:sp>
        <p:pic>
          <p:nvPicPr>
            <p:cNvPr id="60434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9405" y="4145674"/>
              <a:ext cx="2536315" cy="1689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e 10"/>
          <p:cNvGrpSpPr>
            <a:grpSpLocks/>
          </p:cNvGrpSpPr>
          <p:nvPr/>
        </p:nvGrpSpPr>
        <p:grpSpPr bwMode="auto">
          <a:xfrm>
            <a:off x="0" y="2678114"/>
            <a:ext cx="10052473" cy="3496091"/>
            <a:chOff x="0" y="2678774"/>
            <a:chExt cx="7539918" cy="3494967"/>
          </a:xfrm>
        </p:grpSpPr>
        <p:sp>
          <p:nvSpPr>
            <p:cNvPr id="4" name="ZoneTexte 3"/>
            <p:cNvSpPr txBox="1"/>
            <p:nvPr/>
          </p:nvSpPr>
          <p:spPr>
            <a:xfrm>
              <a:off x="4700939" y="5805143"/>
              <a:ext cx="1044932" cy="3384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dirty="0">
                  <a:solidFill>
                    <a:srgbClr val="069006"/>
                  </a:solidFill>
                  <a:latin typeface="Calibri"/>
                  <a:cs typeface="+mn-cs"/>
                </a:rPr>
                <a:t>Thèse J. Boyer</a:t>
              </a: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6320310" y="5709924"/>
              <a:ext cx="1219608" cy="3384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dirty="0">
                  <a:solidFill>
                    <a:srgbClr val="069006"/>
                  </a:solidFill>
                  <a:latin typeface="Calibri"/>
                  <a:cs typeface="+mn-cs"/>
                </a:rPr>
                <a:t>Thèse A. Fuentes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1593969" y="5835296"/>
              <a:ext cx="1055513" cy="3384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dirty="0">
                  <a:solidFill>
                    <a:srgbClr val="069006"/>
                  </a:solidFill>
                  <a:latin typeface="Calibri"/>
                  <a:cs typeface="+mn-cs"/>
                </a:rPr>
                <a:t>Thèse E. Delay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3591193" y="2756536"/>
              <a:ext cx="1395101" cy="3384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dirty="0">
                  <a:solidFill>
                    <a:srgbClr val="069006"/>
                  </a:solidFill>
                  <a:latin typeface="Calibri"/>
                  <a:cs typeface="+mn-cs"/>
                </a:rPr>
                <a:t>Thèse E. </a:t>
              </a:r>
              <a:r>
                <a:rPr lang="fr-FR" sz="1600" b="1" dirty="0" err="1">
                  <a:solidFill>
                    <a:srgbClr val="069006"/>
                  </a:solidFill>
                  <a:latin typeface="Calibri"/>
                  <a:cs typeface="+mn-cs"/>
                </a:rPr>
                <a:t>Neetheling</a:t>
              </a:r>
              <a:endParaRPr lang="fr-FR" sz="1600" b="1" dirty="0">
                <a:solidFill>
                  <a:srgbClr val="069006"/>
                </a:solidFill>
                <a:latin typeface="Calibri"/>
                <a:cs typeface="+mn-cs"/>
              </a:endParaRP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6304433" y="2678774"/>
              <a:ext cx="1077587" cy="3384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dirty="0">
                  <a:solidFill>
                    <a:srgbClr val="069006"/>
                  </a:solidFill>
                  <a:latin typeface="Calibri"/>
                  <a:cs typeface="+mn-cs"/>
                </a:rPr>
                <a:t>Thèse V. </a:t>
              </a:r>
              <a:r>
                <a:rPr lang="fr-FR" sz="1600" b="1" dirty="0" err="1">
                  <a:solidFill>
                    <a:srgbClr val="069006"/>
                  </a:solidFill>
                  <a:latin typeface="Calibri"/>
                  <a:cs typeface="+mn-cs"/>
                </a:rPr>
                <a:t>Tilloy</a:t>
              </a:r>
              <a:r>
                <a:rPr lang="fr-FR" sz="1600" b="1" dirty="0">
                  <a:solidFill>
                    <a:srgbClr val="069006"/>
                  </a:solidFill>
                  <a:latin typeface="Calibri"/>
                  <a:cs typeface="+mn-cs"/>
                </a:rPr>
                <a:t> 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0" y="2785102"/>
              <a:ext cx="3851562" cy="3380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dirty="0">
                  <a:solidFill>
                    <a:srgbClr val="069006"/>
                  </a:solidFill>
                  <a:latin typeface="Calibri"/>
                  <a:cs typeface="+mn-cs"/>
                </a:rPr>
                <a:t>Thèses A. </a:t>
              </a:r>
              <a:r>
                <a:rPr lang="fr-FR" sz="1600" b="1" dirty="0" err="1">
                  <a:solidFill>
                    <a:srgbClr val="069006"/>
                  </a:solidFill>
                  <a:latin typeface="Calibri"/>
                  <a:cs typeface="+mn-cs"/>
                </a:rPr>
                <a:t>Coupel</a:t>
              </a:r>
              <a:r>
                <a:rPr lang="fr-FR" sz="1600" b="1" dirty="0">
                  <a:solidFill>
                    <a:srgbClr val="069006"/>
                  </a:solidFill>
                  <a:latin typeface="Calibri"/>
                  <a:cs typeface="+mn-cs"/>
                </a:rPr>
                <a:t>-Ledru, L. </a:t>
              </a:r>
              <a:r>
                <a:rPr lang="fr-FR" sz="1600" b="1" dirty="0" err="1">
                  <a:solidFill>
                    <a:srgbClr val="069006"/>
                  </a:solidFill>
                  <a:latin typeface="Calibri"/>
                  <a:cs typeface="+mn-cs"/>
                </a:rPr>
                <a:t>Rossdeutsch</a:t>
              </a:r>
              <a:r>
                <a:rPr lang="fr-FR" sz="1600" b="1" dirty="0">
                  <a:solidFill>
                    <a:srgbClr val="069006"/>
                  </a:solidFill>
                  <a:latin typeface="Calibri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518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re 1"/>
          <p:cNvSpPr>
            <a:spLocks noGrp="1"/>
          </p:cNvSpPr>
          <p:nvPr>
            <p:ph type="title"/>
          </p:nvPr>
        </p:nvSpPr>
        <p:spPr>
          <a:xfrm>
            <a:off x="1" y="0"/>
            <a:ext cx="12433300" cy="1143000"/>
          </a:xfrm>
        </p:spPr>
        <p:txBody>
          <a:bodyPr/>
          <a:lstStyle/>
          <a:p>
            <a:r>
              <a:rPr lang="fr-FR" altLang="fr-FR" sz="3400" b="1" dirty="0">
                <a:solidFill>
                  <a:srgbClr val="FF0000"/>
                </a:solidFill>
              </a:rPr>
              <a:t>Comment s’adapter ? Un exercice de prospective pour l’action </a:t>
            </a:r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119336" y="1495348"/>
            <a:ext cx="11952816" cy="45243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fr-FR" altLang="fr-FR" sz="2600" kern="0" dirty="0">
                <a:solidFill>
                  <a:prstClr val="black"/>
                </a:solidFill>
              </a:rPr>
              <a:t>Construire une </a:t>
            </a:r>
            <a:r>
              <a:rPr lang="fr-FR" altLang="fr-FR" sz="2600" b="1" kern="0" dirty="0">
                <a:solidFill>
                  <a:prstClr val="black"/>
                </a:solidFill>
              </a:rPr>
              <a:t>vision commune et des liens</a:t>
            </a:r>
            <a:r>
              <a:rPr lang="fr-FR" altLang="fr-FR" sz="2600" kern="0" dirty="0">
                <a:solidFill>
                  <a:prstClr val="black"/>
                </a:solidFill>
              </a:rPr>
              <a:t> entre chercheurs et partie-prenantes du secteur.</a:t>
            </a:r>
          </a:p>
          <a:p>
            <a:pPr>
              <a:defRPr/>
            </a:pPr>
            <a:r>
              <a:rPr lang="fr-FR" altLang="fr-FR" sz="2600" kern="0" dirty="0">
                <a:solidFill>
                  <a:prstClr val="black"/>
                </a:solidFill>
              </a:rPr>
              <a:t>Fournir </a:t>
            </a:r>
            <a:r>
              <a:rPr lang="fr-FR" altLang="fr-FR" sz="2600" b="1" kern="0" dirty="0">
                <a:solidFill>
                  <a:prstClr val="black"/>
                </a:solidFill>
              </a:rPr>
              <a:t>différents scenarios possibles </a:t>
            </a:r>
            <a:r>
              <a:rPr lang="fr-FR" altLang="fr-FR" sz="2600" kern="0" dirty="0">
                <a:solidFill>
                  <a:prstClr val="black"/>
                </a:solidFill>
              </a:rPr>
              <a:t>du secteur vigne et vin et en débattre avec les acteurs, dépasser le scénario catastrophe   </a:t>
            </a: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3503712" y="4029889"/>
            <a:ext cx="5449793" cy="2312813"/>
            <a:chOff x="653" y="2037"/>
            <a:chExt cx="4444" cy="1588"/>
          </a:xfrm>
        </p:grpSpPr>
        <p:sp>
          <p:nvSpPr>
            <p:cNvPr id="6" name="Text Box 15"/>
            <p:cNvSpPr txBox="1">
              <a:spLocks noChangeArrowheads="1"/>
            </p:cNvSpPr>
            <p:nvPr/>
          </p:nvSpPr>
          <p:spPr bwMode="auto">
            <a:xfrm>
              <a:off x="2880" y="2037"/>
              <a:ext cx="2217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 b="1" dirty="0">
                  <a:solidFill>
                    <a:schemeClr val="accent2"/>
                  </a:solidFill>
                  <a:latin typeface="Frutiger 55 Roman" pitchFamily="34" charset="0"/>
                  <a:cs typeface="Times New Roman" pitchFamily="18" charset="0"/>
                </a:rPr>
                <a:t>Conservative</a:t>
              </a:r>
            </a:p>
          </p:txBody>
        </p:sp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653" y="2261"/>
              <a:ext cx="4387" cy="1364"/>
              <a:chOff x="653" y="2261"/>
              <a:chExt cx="4387" cy="1364"/>
            </a:xfrm>
          </p:grpSpPr>
          <p:sp>
            <p:nvSpPr>
              <p:cNvPr id="8" name="Oval 2"/>
              <p:cNvSpPr>
                <a:spLocks noChangeArrowheads="1"/>
              </p:cNvSpPr>
              <p:nvPr/>
            </p:nvSpPr>
            <p:spPr bwMode="auto">
              <a:xfrm>
                <a:off x="3812" y="2264"/>
                <a:ext cx="468" cy="1154"/>
              </a:xfrm>
              <a:prstGeom prst="ellipse">
                <a:avLst/>
              </a:prstGeom>
              <a:solidFill>
                <a:schemeClr val="accent4">
                  <a:lumMod val="75000"/>
                  <a:alpha val="56862"/>
                </a:schemeClr>
              </a:solidFill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9" name="Line 6"/>
              <p:cNvSpPr>
                <a:spLocks noChangeShapeType="1"/>
              </p:cNvSpPr>
              <p:nvPr/>
            </p:nvSpPr>
            <p:spPr bwMode="auto">
              <a:xfrm flipV="1">
                <a:off x="2563" y="2613"/>
                <a:ext cx="1277" cy="517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" name="Line 7"/>
              <p:cNvSpPr>
                <a:spLocks noChangeShapeType="1"/>
              </p:cNvSpPr>
              <p:nvPr/>
            </p:nvSpPr>
            <p:spPr bwMode="auto">
              <a:xfrm flipV="1">
                <a:off x="2563" y="2261"/>
                <a:ext cx="1498" cy="869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" name="Line 8"/>
              <p:cNvSpPr>
                <a:spLocks noChangeShapeType="1"/>
              </p:cNvSpPr>
              <p:nvPr/>
            </p:nvSpPr>
            <p:spPr bwMode="auto">
              <a:xfrm flipV="1">
                <a:off x="2563" y="3080"/>
                <a:ext cx="1719" cy="50"/>
              </a:xfrm>
              <a:prstGeom prst="line">
                <a:avLst/>
              </a:prstGeom>
              <a:noFill/>
              <a:ln w="38100">
                <a:solidFill>
                  <a:srgbClr val="00808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" name="Line 9"/>
              <p:cNvSpPr>
                <a:spLocks noChangeShapeType="1"/>
              </p:cNvSpPr>
              <p:nvPr/>
            </p:nvSpPr>
            <p:spPr bwMode="auto">
              <a:xfrm>
                <a:off x="2602" y="3130"/>
                <a:ext cx="1459" cy="30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" name="Text Box 11"/>
              <p:cNvSpPr txBox="1">
                <a:spLocks noChangeArrowheads="1"/>
              </p:cNvSpPr>
              <p:nvPr/>
            </p:nvSpPr>
            <p:spPr bwMode="auto">
              <a:xfrm>
                <a:off x="2331" y="2754"/>
                <a:ext cx="35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>
                    <a:latin typeface="Frutiger 55 Roman" pitchFamily="34" charset="0"/>
                    <a:cs typeface="Times New Roman" pitchFamily="18" charset="0"/>
                  </a:rPr>
                  <a:t>Ep</a:t>
                </a:r>
              </a:p>
            </p:txBody>
          </p:sp>
          <p:sp>
            <p:nvSpPr>
              <p:cNvPr id="14" name="Text Box 13"/>
              <p:cNvSpPr txBox="1">
                <a:spLocks noChangeArrowheads="1"/>
              </p:cNvSpPr>
              <p:nvPr/>
            </p:nvSpPr>
            <p:spPr bwMode="auto">
              <a:xfrm>
                <a:off x="726" y="3047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>
                    <a:latin typeface="Frutiger 55 Roman" pitchFamily="34" charset="0"/>
                    <a:cs typeface="Times New Roman" pitchFamily="18" charset="0"/>
                  </a:rPr>
                  <a:t>Ei</a:t>
                </a:r>
              </a:p>
            </p:txBody>
          </p:sp>
          <p:sp>
            <p:nvSpPr>
              <p:cNvPr id="15" name="Text Box 14"/>
              <p:cNvSpPr txBox="1">
                <a:spLocks noChangeArrowheads="1"/>
              </p:cNvSpPr>
              <p:nvPr/>
            </p:nvSpPr>
            <p:spPr bwMode="auto">
              <a:xfrm>
                <a:off x="3662" y="2521"/>
                <a:ext cx="108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800" b="1" dirty="0" err="1">
                    <a:solidFill>
                      <a:srgbClr val="008000"/>
                    </a:solidFill>
                    <a:latin typeface="Frutiger 55 Roman" pitchFamily="34" charset="0"/>
                    <a:cs typeface="Times New Roman" pitchFamily="18" charset="0"/>
                  </a:rPr>
                  <a:t>Innovative</a:t>
                </a:r>
                <a:endParaRPr lang="fr-FR" altLang="fr-FR" sz="2800" b="1" dirty="0">
                  <a:solidFill>
                    <a:srgbClr val="008000"/>
                  </a:solidFill>
                  <a:latin typeface="Frutiger 55 Roman" pitchFamily="34" charset="0"/>
                  <a:cs typeface="Times New Roman" pitchFamily="18" charset="0"/>
                </a:endParaRPr>
              </a:p>
            </p:txBody>
          </p:sp>
          <p:sp>
            <p:nvSpPr>
              <p:cNvPr id="16" name="Text Box 16"/>
              <p:cNvSpPr txBox="1">
                <a:spLocks noChangeArrowheads="1"/>
              </p:cNvSpPr>
              <p:nvPr/>
            </p:nvSpPr>
            <p:spPr bwMode="auto">
              <a:xfrm>
                <a:off x="3890" y="3401"/>
                <a:ext cx="755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800" b="1" dirty="0">
                    <a:solidFill>
                      <a:srgbClr val="00FF00"/>
                    </a:solidFill>
                    <a:latin typeface="Frutiger 55 Roman" pitchFamily="34" charset="0"/>
                    <a:cs typeface="Times New Roman" pitchFamily="18" charset="0"/>
                  </a:rPr>
                  <a:t>Liberal</a:t>
                </a:r>
              </a:p>
            </p:txBody>
          </p:sp>
          <p:sp>
            <p:nvSpPr>
              <p:cNvPr id="17" name="Text Box 17"/>
              <p:cNvSpPr txBox="1">
                <a:spLocks noChangeArrowheads="1"/>
              </p:cNvSpPr>
              <p:nvPr/>
            </p:nvSpPr>
            <p:spPr bwMode="auto">
              <a:xfrm>
                <a:off x="4151" y="2988"/>
                <a:ext cx="88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800" b="1" dirty="0">
                    <a:solidFill>
                      <a:srgbClr val="008080"/>
                    </a:solidFill>
                    <a:latin typeface="Frutiger 55 Roman" pitchFamily="34" charset="0"/>
                    <a:cs typeface="Times New Roman" pitchFamily="18" charset="0"/>
                  </a:rPr>
                  <a:t>Nomade</a:t>
                </a:r>
              </a:p>
            </p:txBody>
          </p:sp>
          <p:sp>
            <p:nvSpPr>
              <p:cNvPr id="18" name="Freeform 26"/>
              <p:cNvSpPr>
                <a:spLocks/>
              </p:cNvSpPr>
              <p:nvPr/>
            </p:nvSpPr>
            <p:spPr bwMode="auto">
              <a:xfrm>
                <a:off x="2574" y="3021"/>
                <a:ext cx="612" cy="132"/>
              </a:xfrm>
              <a:custGeom>
                <a:avLst/>
                <a:gdLst>
                  <a:gd name="T0" fmla="*/ 0 w 1488"/>
                  <a:gd name="T1" fmla="*/ 267 h 480"/>
                  <a:gd name="T2" fmla="*/ 5900 w 1488"/>
                  <a:gd name="T3" fmla="*/ 344 h 480"/>
                  <a:gd name="T4" fmla="*/ 11346 w 1488"/>
                  <a:gd name="T5" fmla="*/ 38 h 480"/>
                  <a:gd name="T6" fmla="*/ 14069 w 1488"/>
                  <a:gd name="T7" fmla="*/ 115 h 4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88"/>
                  <a:gd name="T13" fmla="*/ 0 h 480"/>
                  <a:gd name="T14" fmla="*/ 1488 w 1488"/>
                  <a:gd name="T15" fmla="*/ 480 h 4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88" h="480">
                    <a:moveTo>
                      <a:pt x="0" y="336"/>
                    </a:moveTo>
                    <a:cubicBezTo>
                      <a:pt x="212" y="408"/>
                      <a:pt x="424" y="480"/>
                      <a:pt x="624" y="432"/>
                    </a:cubicBezTo>
                    <a:cubicBezTo>
                      <a:pt x="824" y="384"/>
                      <a:pt x="1056" y="96"/>
                      <a:pt x="1200" y="48"/>
                    </a:cubicBezTo>
                    <a:cubicBezTo>
                      <a:pt x="1344" y="0"/>
                      <a:pt x="1440" y="128"/>
                      <a:pt x="1488" y="144"/>
                    </a:cubicBezTo>
                  </a:path>
                </a:pathLst>
              </a:custGeom>
              <a:noFill/>
              <a:ln w="28575" cap="flat" cmpd="sng">
                <a:solidFill>
                  <a:srgbClr val="80808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" name="Freeform 27"/>
              <p:cNvSpPr>
                <a:spLocks/>
              </p:cNvSpPr>
              <p:nvPr/>
            </p:nvSpPr>
            <p:spPr bwMode="auto">
              <a:xfrm>
                <a:off x="653" y="2980"/>
                <a:ext cx="1929" cy="454"/>
              </a:xfrm>
              <a:custGeom>
                <a:avLst/>
                <a:gdLst>
                  <a:gd name="T0" fmla="*/ 0 w 1488"/>
                  <a:gd name="T1" fmla="*/ 444139 h 480"/>
                  <a:gd name="T2" fmla="*/ 5786586 w 1488"/>
                  <a:gd name="T3" fmla="*/ 571036 h 480"/>
                  <a:gd name="T4" fmla="*/ 11128057 w 1488"/>
                  <a:gd name="T5" fmla="*/ 63448 h 480"/>
                  <a:gd name="T6" fmla="*/ 13798790 w 1488"/>
                  <a:gd name="T7" fmla="*/ 190345 h 4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88"/>
                  <a:gd name="T13" fmla="*/ 0 h 480"/>
                  <a:gd name="T14" fmla="*/ 1488 w 1488"/>
                  <a:gd name="T15" fmla="*/ 480 h 4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88" h="480">
                    <a:moveTo>
                      <a:pt x="0" y="336"/>
                    </a:moveTo>
                    <a:cubicBezTo>
                      <a:pt x="212" y="408"/>
                      <a:pt x="424" y="480"/>
                      <a:pt x="624" y="432"/>
                    </a:cubicBezTo>
                    <a:cubicBezTo>
                      <a:pt x="824" y="384"/>
                      <a:pt x="1056" y="96"/>
                      <a:pt x="1200" y="48"/>
                    </a:cubicBezTo>
                    <a:cubicBezTo>
                      <a:pt x="1344" y="0"/>
                      <a:pt x="1440" y="128"/>
                      <a:pt x="1488" y="144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" name="Text Box 28"/>
              <p:cNvSpPr txBox="1">
                <a:spLocks noChangeArrowheads="1"/>
              </p:cNvSpPr>
              <p:nvPr/>
            </p:nvSpPr>
            <p:spPr bwMode="auto">
              <a:xfrm>
                <a:off x="3116" y="2832"/>
                <a:ext cx="29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2400">
                    <a:solidFill>
                      <a:schemeClr val="folHlink"/>
                    </a:solidFill>
                    <a:latin typeface="Frutiger 55 Roman" pitchFamily="34" charset="0"/>
                    <a:cs typeface="Times New Roman" pitchFamily="18" charset="0"/>
                  </a:rPr>
                  <a:t>Ef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154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6617687" y="1906589"/>
            <a:ext cx="2976522" cy="1799473"/>
            <a:chOff x="5093687" y="1906588"/>
            <a:chExt cx="2976522" cy="1799473"/>
          </a:xfrm>
        </p:grpSpPr>
        <p:sp>
          <p:nvSpPr>
            <p:cNvPr id="9" name="Rectangle 8"/>
            <p:cNvSpPr/>
            <p:nvPr/>
          </p:nvSpPr>
          <p:spPr>
            <a:xfrm>
              <a:off x="5093687" y="1906588"/>
              <a:ext cx="2976522" cy="1799473"/>
            </a:xfrm>
            <a:prstGeom prst="rect">
              <a:avLst/>
            </a:prstGeom>
            <a:solidFill>
              <a:srgbClr val="66FF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5601715" y="2415414"/>
              <a:ext cx="2064323" cy="781819"/>
            </a:xfrm>
            <a:prstGeom prst="rect">
              <a:avLst/>
            </a:prstGeom>
            <a:noFill/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>
                <a:defRPr/>
              </a:pPr>
              <a:r>
                <a:rPr lang="fr-FR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Innovative</a:t>
              </a:r>
              <a:endParaRPr lang="fr-F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6617687" y="3706062"/>
            <a:ext cx="2976522" cy="1919037"/>
            <a:chOff x="5093687" y="3706061"/>
            <a:chExt cx="2976522" cy="1919037"/>
          </a:xfrm>
        </p:grpSpPr>
        <p:sp>
          <p:nvSpPr>
            <p:cNvPr id="13" name="Rectangle 12"/>
            <p:cNvSpPr/>
            <p:nvPr/>
          </p:nvSpPr>
          <p:spPr>
            <a:xfrm>
              <a:off x="5093687" y="3706061"/>
              <a:ext cx="2976522" cy="191903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WordArt 55"/>
            <p:cNvSpPr>
              <a:spLocks noChangeArrowheads="1" noChangeShapeType="1" noTextEdit="1"/>
            </p:cNvSpPr>
            <p:nvPr/>
          </p:nvSpPr>
          <p:spPr bwMode="auto">
            <a:xfrm>
              <a:off x="5804057" y="4321212"/>
              <a:ext cx="1716272" cy="820515"/>
            </a:xfrm>
            <a:prstGeom prst="rect">
              <a:avLst/>
            </a:prstGeom>
            <a:noFill/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>
                <a:defRPr/>
              </a:pPr>
              <a:r>
                <a:rPr lang="fr-FR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Liberal</a:t>
              </a: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3651251" y="1871663"/>
            <a:ext cx="2966437" cy="1834398"/>
            <a:chOff x="2127250" y="1871663"/>
            <a:chExt cx="2966437" cy="1834398"/>
          </a:xfrm>
        </p:grpSpPr>
        <p:sp>
          <p:nvSpPr>
            <p:cNvPr id="3" name="Rectangle 2"/>
            <p:cNvSpPr/>
            <p:nvPr/>
          </p:nvSpPr>
          <p:spPr>
            <a:xfrm>
              <a:off x="2127250" y="1871663"/>
              <a:ext cx="2966437" cy="1834398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WordArt 52"/>
            <p:cNvSpPr>
              <a:spLocks noChangeArrowheads="1" noChangeShapeType="1" noTextEdit="1"/>
            </p:cNvSpPr>
            <p:nvPr/>
          </p:nvSpPr>
          <p:spPr bwMode="auto">
            <a:xfrm rot="20148543">
              <a:off x="2695044" y="2371407"/>
              <a:ext cx="2172220" cy="930442"/>
            </a:xfrm>
            <a:prstGeom prst="rect">
              <a:avLst/>
            </a:prstGeom>
            <a:noFill/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>
                <a:defRPr/>
              </a:pPr>
              <a:r>
                <a:rPr lang="fr-FR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Conservative</a:t>
              </a:r>
            </a:p>
          </p:txBody>
        </p:sp>
      </p:grpSp>
      <p:sp>
        <p:nvSpPr>
          <p:cNvPr id="9218" name="Line 10"/>
          <p:cNvSpPr>
            <a:spLocks noChangeShapeType="1"/>
          </p:cNvSpPr>
          <p:nvPr/>
        </p:nvSpPr>
        <p:spPr bwMode="auto">
          <a:xfrm>
            <a:off x="3071814" y="1846263"/>
            <a:ext cx="74898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19" name="Text Box 13"/>
          <p:cNvSpPr txBox="1">
            <a:spLocks noChangeArrowheads="1"/>
          </p:cNvSpPr>
          <p:nvPr/>
        </p:nvSpPr>
        <p:spPr bwMode="auto">
          <a:xfrm>
            <a:off x="9480376" y="639775"/>
            <a:ext cx="118762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 i="1" dirty="0" err="1">
                <a:solidFill>
                  <a:srgbClr val="FF0000"/>
                </a:solidFill>
              </a:rPr>
              <a:t>Intensitéde</a:t>
            </a:r>
            <a:r>
              <a:rPr lang="fr-FR" altLang="fr-FR" sz="1800" b="1" i="1" dirty="0">
                <a:solidFill>
                  <a:srgbClr val="FF0000"/>
                </a:solidFill>
              </a:rPr>
              <a:t> l’</a:t>
            </a:r>
            <a:r>
              <a:rPr lang="fr-FR" altLang="fr-FR" sz="1800" b="1" i="1" dirty="0" err="1">
                <a:solidFill>
                  <a:srgbClr val="FF0000"/>
                </a:solidFill>
              </a:rPr>
              <a:t>inno</a:t>
            </a:r>
            <a:r>
              <a:rPr lang="fr-FR" altLang="fr-FR" sz="1800" b="1" i="1" dirty="0">
                <a:solidFill>
                  <a:srgbClr val="FF0000"/>
                </a:solidFill>
              </a:rPr>
              <a:t>- </a:t>
            </a:r>
            <a:r>
              <a:rPr lang="fr-FR" altLang="fr-FR" sz="1800" b="1" i="1" dirty="0" err="1">
                <a:solidFill>
                  <a:srgbClr val="FF0000"/>
                </a:solidFill>
              </a:rPr>
              <a:t>vation</a:t>
            </a:r>
            <a:endParaRPr lang="fr-FR" altLang="fr-FR" sz="1800" b="1" i="1" dirty="0">
              <a:solidFill>
                <a:srgbClr val="FF0000"/>
              </a:solidFill>
            </a:endParaRPr>
          </a:p>
        </p:txBody>
      </p:sp>
      <p:sp>
        <p:nvSpPr>
          <p:cNvPr id="10246" name="Text Box 28"/>
          <p:cNvSpPr txBox="1">
            <a:spLocks noChangeArrowheads="1"/>
          </p:cNvSpPr>
          <p:nvPr/>
        </p:nvSpPr>
        <p:spPr bwMode="auto">
          <a:xfrm>
            <a:off x="3635374" y="1169290"/>
            <a:ext cx="13805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600" i="1" dirty="0">
                <a:solidFill>
                  <a:srgbClr val="000000"/>
                </a:solidFill>
              </a:rPr>
              <a:t>Pas d’innovation</a:t>
            </a:r>
          </a:p>
        </p:txBody>
      </p:sp>
      <p:sp>
        <p:nvSpPr>
          <p:cNvPr id="10247" name="Text Box 29"/>
          <p:cNvSpPr txBox="1">
            <a:spLocks noChangeArrowheads="1"/>
          </p:cNvSpPr>
          <p:nvPr/>
        </p:nvSpPr>
        <p:spPr bwMode="auto">
          <a:xfrm>
            <a:off x="4746894" y="812801"/>
            <a:ext cx="2069831" cy="92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fr-FR" altLang="fr-FR" sz="1600" i="1" dirty="0" err="1">
                <a:solidFill>
                  <a:srgbClr val="000000"/>
                </a:solidFill>
              </a:rPr>
              <a:t>Incremental</a:t>
            </a:r>
            <a:r>
              <a:rPr lang="fr-FR" altLang="fr-FR" sz="1600" i="1" dirty="0">
                <a:solidFill>
                  <a:srgbClr val="000000"/>
                </a:solidFill>
              </a:rPr>
              <a:t>:</a:t>
            </a:r>
            <a:r>
              <a:rPr lang="fr-FR" altLang="fr-FR" sz="1600" dirty="0">
                <a:solidFill>
                  <a:srgbClr val="000000"/>
                </a:solidFill>
              </a:rPr>
              <a:t> densité, levures</a:t>
            </a:r>
            <a:br>
              <a:rPr lang="fr-FR" altLang="fr-FR" sz="1600" dirty="0">
                <a:solidFill>
                  <a:srgbClr val="000000"/>
                </a:solidFill>
              </a:rPr>
            </a:br>
            <a:r>
              <a:rPr lang="fr-FR" altLang="fr-FR" sz="1600" dirty="0">
                <a:solidFill>
                  <a:srgbClr val="000000"/>
                </a:solidFill>
              </a:rPr>
              <a:t>taille, quelques nouveaux cépages</a:t>
            </a:r>
          </a:p>
        </p:txBody>
      </p:sp>
      <p:sp>
        <p:nvSpPr>
          <p:cNvPr id="10248" name="Text Box 30"/>
          <p:cNvSpPr txBox="1">
            <a:spLocks noChangeArrowheads="1"/>
          </p:cNvSpPr>
          <p:nvPr/>
        </p:nvSpPr>
        <p:spPr bwMode="auto">
          <a:xfrm>
            <a:off x="6486525" y="904363"/>
            <a:ext cx="1769715" cy="72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fr-FR" altLang="fr-FR" sz="1600" i="1" dirty="0">
                <a:solidFill>
                  <a:srgbClr val="000000"/>
                </a:solidFill>
              </a:rPr>
              <a:t>Radical:</a:t>
            </a:r>
            <a:r>
              <a:rPr lang="fr-FR" altLang="fr-FR" sz="1600" dirty="0">
                <a:solidFill>
                  <a:srgbClr val="000000"/>
                </a:solidFill>
              </a:rPr>
              <a:t> </a:t>
            </a:r>
            <a:r>
              <a:rPr lang="fr-FR" altLang="fr-FR" sz="1600" dirty="0" err="1">
                <a:solidFill>
                  <a:srgbClr val="000000"/>
                </a:solidFill>
              </a:rPr>
              <a:t>changemt</a:t>
            </a:r>
            <a:r>
              <a:rPr lang="fr-FR" altLang="fr-FR" sz="1600" dirty="0">
                <a:solidFill>
                  <a:srgbClr val="000000"/>
                </a:solidFill>
              </a:rPr>
              <a:t> global </a:t>
            </a:r>
            <a:r>
              <a:rPr lang="fr-FR" altLang="fr-FR" sz="1600" dirty="0" err="1">
                <a:solidFill>
                  <a:srgbClr val="000000"/>
                </a:solidFill>
              </a:rPr>
              <a:t>irrigation,cépage</a:t>
            </a:r>
            <a:endParaRPr lang="fr-FR" altLang="fr-FR" sz="1600" dirty="0">
              <a:solidFill>
                <a:srgbClr val="000000"/>
              </a:solidFill>
            </a:endParaRPr>
          </a:p>
        </p:txBody>
      </p:sp>
      <p:sp>
        <p:nvSpPr>
          <p:cNvPr id="10249" name="Text Box 31"/>
          <p:cNvSpPr txBox="1">
            <a:spLocks noChangeArrowheads="1"/>
          </p:cNvSpPr>
          <p:nvPr/>
        </p:nvSpPr>
        <p:spPr bwMode="auto">
          <a:xfrm>
            <a:off x="8157877" y="824079"/>
            <a:ext cx="2005013" cy="92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fr-FR" altLang="fr-FR" sz="1600" i="1" dirty="0">
                <a:solidFill>
                  <a:srgbClr val="000000"/>
                </a:solidFill>
              </a:rPr>
              <a:t>Très radical: </a:t>
            </a:r>
            <a:br>
              <a:rPr lang="fr-FR" altLang="fr-FR" sz="1600" dirty="0">
                <a:solidFill>
                  <a:srgbClr val="000000"/>
                </a:solidFill>
              </a:rPr>
            </a:br>
            <a:r>
              <a:rPr lang="fr-FR" altLang="fr-FR" sz="1600" dirty="0">
                <a:solidFill>
                  <a:srgbClr val="000000"/>
                </a:solidFill>
              </a:rPr>
              <a:t>vignes OGM, aromatisation, </a:t>
            </a:r>
            <a:br>
              <a:rPr lang="fr-FR" altLang="fr-FR" sz="1600" dirty="0">
                <a:solidFill>
                  <a:srgbClr val="000000"/>
                </a:solidFill>
              </a:rPr>
            </a:br>
            <a:r>
              <a:rPr lang="fr-FR" altLang="fr-FR" sz="1600" dirty="0">
                <a:solidFill>
                  <a:srgbClr val="000000"/>
                </a:solidFill>
              </a:rPr>
              <a:t>mouillage</a:t>
            </a:r>
          </a:p>
        </p:txBody>
      </p:sp>
      <p:sp>
        <p:nvSpPr>
          <p:cNvPr id="9225" name="Text Box 2"/>
          <p:cNvSpPr txBox="1">
            <a:spLocks noChangeArrowheads="1"/>
          </p:cNvSpPr>
          <p:nvPr/>
        </p:nvSpPr>
        <p:spPr bwMode="auto">
          <a:xfrm>
            <a:off x="1657350" y="1"/>
            <a:ext cx="88582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sz="2400" b="1" dirty="0" err="1">
                <a:solidFill>
                  <a:srgbClr val="FF0000"/>
                </a:solidFill>
              </a:rPr>
              <a:t>Quatre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scénarios</a:t>
            </a:r>
            <a:r>
              <a:rPr lang="en-US" sz="2400" b="1" dirty="0">
                <a:solidFill>
                  <a:srgbClr val="FF0000"/>
                </a:solidFill>
              </a:rPr>
              <a:t> qui </a:t>
            </a:r>
            <a:r>
              <a:rPr lang="en-US" sz="2400" b="1" dirty="0" err="1">
                <a:solidFill>
                  <a:srgbClr val="FF0000"/>
                </a:solidFill>
              </a:rPr>
              <a:t>croisent</a:t>
            </a:r>
            <a:r>
              <a:rPr lang="en-US" sz="2400" b="1" dirty="0">
                <a:solidFill>
                  <a:srgbClr val="FF0000"/>
                </a:solidFill>
              </a:rPr>
              <a:t> 2 dimensions de </a:t>
            </a:r>
            <a:r>
              <a:rPr lang="en-US" sz="2400" b="1" dirty="0" err="1">
                <a:solidFill>
                  <a:srgbClr val="FF0000"/>
                </a:solidFill>
              </a:rPr>
              <a:t>l’adaptation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4" name="Groupe 3"/>
          <p:cNvGrpSpPr>
            <a:grpSpLocks/>
          </p:cNvGrpSpPr>
          <p:nvPr/>
        </p:nvGrpSpPr>
        <p:grpSpPr bwMode="auto">
          <a:xfrm>
            <a:off x="1937827" y="1306514"/>
            <a:ext cx="1872712" cy="5439935"/>
            <a:chOff x="414849" y="1306513"/>
            <a:chExt cx="1872008" cy="5439765"/>
          </a:xfrm>
        </p:grpSpPr>
        <p:sp>
          <p:nvSpPr>
            <p:cNvPr id="9238" name="Line 9"/>
            <p:cNvSpPr>
              <a:spLocks noChangeShapeType="1"/>
            </p:cNvSpPr>
            <p:nvPr/>
          </p:nvSpPr>
          <p:spPr bwMode="auto">
            <a:xfrm>
              <a:off x="2127628" y="1306513"/>
              <a:ext cx="1587" cy="496998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39" name="Text Box 12"/>
            <p:cNvSpPr txBox="1">
              <a:spLocks noChangeArrowheads="1"/>
            </p:cNvSpPr>
            <p:nvPr/>
          </p:nvSpPr>
          <p:spPr bwMode="auto">
            <a:xfrm>
              <a:off x="414849" y="6099967"/>
              <a:ext cx="1872008" cy="646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800" b="1" i="1" dirty="0">
                  <a:solidFill>
                    <a:srgbClr val="FF0000"/>
                  </a:solidFill>
                </a:rPr>
                <a:t>Ampleur de la relocalisation</a:t>
              </a:r>
            </a:p>
          </p:txBody>
        </p:sp>
      </p:grpSp>
      <p:sp>
        <p:nvSpPr>
          <p:cNvPr id="10267" name="Text Box 49"/>
          <p:cNvSpPr txBox="1">
            <a:spLocks noChangeArrowheads="1"/>
          </p:cNvSpPr>
          <p:nvPr/>
        </p:nvSpPr>
        <p:spPr bwMode="auto">
          <a:xfrm>
            <a:off x="1657351" y="1923192"/>
            <a:ext cx="2052637" cy="51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rgbClr val="000000"/>
                </a:solidFill>
              </a:rPr>
              <a:t>Pas de relocalisation</a:t>
            </a:r>
          </a:p>
        </p:txBody>
      </p:sp>
      <p:sp>
        <p:nvSpPr>
          <p:cNvPr id="10268" name="Text Box 50"/>
          <p:cNvSpPr txBox="1">
            <a:spLocks noChangeArrowheads="1"/>
          </p:cNvSpPr>
          <p:nvPr/>
        </p:nvSpPr>
        <p:spPr bwMode="auto">
          <a:xfrm>
            <a:off x="1595438" y="2686325"/>
            <a:ext cx="2122487" cy="51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rgbClr val="000000"/>
                </a:solidFill>
              </a:rPr>
              <a:t>Relocalisation dans chaque « terroir »</a:t>
            </a:r>
          </a:p>
        </p:txBody>
      </p:sp>
      <p:sp>
        <p:nvSpPr>
          <p:cNvPr id="10269" name="Text Box 51"/>
          <p:cNvSpPr txBox="1">
            <a:spLocks noChangeArrowheads="1"/>
          </p:cNvSpPr>
          <p:nvPr/>
        </p:nvSpPr>
        <p:spPr bwMode="auto">
          <a:xfrm>
            <a:off x="1601789" y="4163685"/>
            <a:ext cx="2208750" cy="51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rgbClr val="000000"/>
                </a:solidFill>
              </a:rPr>
              <a:t>Création et/ou abandon  vignobles</a:t>
            </a:r>
          </a:p>
        </p:txBody>
      </p:sp>
      <p:sp>
        <p:nvSpPr>
          <p:cNvPr id="10253" name="Text Box 50"/>
          <p:cNvSpPr txBox="1">
            <a:spLocks noChangeArrowheads="1"/>
          </p:cNvSpPr>
          <p:nvPr/>
        </p:nvSpPr>
        <p:spPr bwMode="auto">
          <a:xfrm>
            <a:off x="1577975" y="3424446"/>
            <a:ext cx="2157412" cy="51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fr-FR" altLang="fr-FR" sz="1600" dirty="0">
                <a:solidFill>
                  <a:srgbClr val="000000"/>
                </a:solidFill>
              </a:rPr>
              <a:t>Modification des frontières des terroirs</a:t>
            </a:r>
          </a:p>
        </p:txBody>
      </p:sp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1608138" y="5024439"/>
            <a:ext cx="20621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rgbClr val="000000"/>
                </a:solidFill>
              </a:rPr>
              <a:t>Artificialisation de la viticulture (sous serre, sur roulettes)</a:t>
            </a:r>
          </a:p>
        </p:txBody>
      </p:sp>
      <p:sp>
        <p:nvSpPr>
          <p:cNvPr id="10296" name="Rectangle 56"/>
          <p:cNvSpPr>
            <a:spLocks noChangeArrowheads="1"/>
          </p:cNvSpPr>
          <p:nvPr/>
        </p:nvSpPr>
        <p:spPr bwMode="auto">
          <a:xfrm>
            <a:off x="3670301" y="1871664"/>
            <a:ext cx="1223963" cy="642937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solidFill>
                <a:srgbClr val="000000"/>
              </a:solidFill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3670301" y="3706062"/>
            <a:ext cx="2947387" cy="1919037"/>
            <a:chOff x="2146300" y="3706061"/>
            <a:chExt cx="2947387" cy="1919037"/>
          </a:xfrm>
        </p:grpSpPr>
        <p:sp>
          <p:nvSpPr>
            <p:cNvPr id="11" name="Rectangle 10"/>
            <p:cNvSpPr/>
            <p:nvPr/>
          </p:nvSpPr>
          <p:spPr>
            <a:xfrm>
              <a:off x="2146300" y="3706061"/>
              <a:ext cx="2947387" cy="191903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WordArt 54"/>
            <p:cNvSpPr>
              <a:spLocks noChangeArrowheads="1" noChangeShapeType="1" noTextEdit="1"/>
            </p:cNvSpPr>
            <p:nvPr/>
          </p:nvSpPr>
          <p:spPr bwMode="auto">
            <a:xfrm>
              <a:off x="2843362" y="4307487"/>
              <a:ext cx="1719113" cy="826411"/>
            </a:xfrm>
            <a:prstGeom prst="rect">
              <a:avLst/>
            </a:prstGeom>
            <a:noFill/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>
                <a:defRPr/>
              </a:pPr>
              <a:r>
                <a:rPr lang="fr-FR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Nomade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8617035" y="6535223"/>
            <a:ext cx="364869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AG de la CNAOC -Calvi - 26 avril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485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/>
      <p:bldP spid="10247" grpId="0"/>
      <p:bldP spid="10248" grpId="0"/>
      <p:bldP spid="10249" grpId="0"/>
      <p:bldP spid="10267" grpId="0"/>
      <p:bldP spid="10268" grpId="0"/>
      <p:bldP spid="10269" grpId="0"/>
      <p:bldP spid="10253" grpId="0"/>
      <p:bldP spid="7" grpId="0"/>
      <p:bldP spid="1029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7855" y="0"/>
            <a:ext cx="9736291" cy="6858000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3503712" y="4077072"/>
            <a:ext cx="2304256" cy="93610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Bordeaux</a:t>
            </a:r>
          </a:p>
          <a:p>
            <a:pPr algn="ctr"/>
            <a:r>
              <a:rPr lang="fr-FR" sz="1400" dirty="0">
                <a:solidFill>
                  <a:schemeClr val="tx1"/>
                </a:solidFill>
              </a:rPr>
              <a:t>24/11/2016</a:t>
            </a:r>
          </a:p>
          <a:p>
            <a:pPr algn="ctr"/>
            <a:r>
              <a:rPr lang="fr-FR" sz="1400" dirty="0">
                <a:solidFill>
                  <a:schemeClr val="tx1"/>
                </a:solidFill>
              </a:rPr>
              <a:t>80 acteurs</a:t>
            </a:r>
          </a:p>
          <a:p>
            <a:pPr algn="ctr"/>
            <a:r>
              <a:rPr lang="fr-FR" sz="1400" dirty="0">
                <a:solidFill>
                  <a:schemeClr val="tx1"/>
                </a:solidFill>
              </a:rPr>
              <a:t>CIVB - Région</a:t>
            </a:r>
          </a:p>
        </p:txBody>
      </p:sp>
      <p:sp>
        <p:nvSpPr>
          <p:cNvPr id="6" name="Ellipse 5"/>
          <p:cNvSpPr/>
          <p:nvPr/>
        </p:nvSpPr>
        <p:spPr>
          <a:xfrm>
            <a:off x="6480043" y="1196752"/>
            <a:ext cx="2112235" cy="86409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Épernay, 23/3/2017</a:t>
            </a:r>
          </a:p>
          <a:p>
            <a:pPr algn="ctr"/>
            <a:r>
              <a:rPr lang="fr-FR" sz="1400" dirty="0">
                <a:solidFill>
                  <a:schemeClr val="tx1"/>
                </a:solidFill>
              </a:rPr>
              <a:t>60 acteurs</a:t>
            </a:r>
          </a:p>
          <a:p>
            <a:pPr algn="ctr"/>
            <a:r>
              <a:rPr lang="fr-FR" sz="1400" dirty="0">
                <a:solidFill>
                  <a:schemeClr val="tx1"/>
                </a:solidFill>
              </a:rPr>
              <a:t>CIVC</a:t>
            </a:r>
          </a:p>
        </p:txBody>
      </p:sp>
      <p:sp>
        <p:nvSpPr>
          <p:cNvPr id="7" name="Ellipse 6"/>
          <p:cNvSpPr/>
          <p:nvPr/>
        </p:nvSpPr>
        <p:spPr>
          <a:xfrm>
            <a:off x="6438739" y="2852936"/>
            <a:ext cx="3751119" cy="936104"/>
          </a:xfrm>
          <a:prstGeom prst="ellipse">
            <a:avLst/>
          </a:prstGeom>
          <a:solidFill>
            <a:srgbClr val="FF0000">
              <a:alpha val="6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Mâcon, 28/3/2017</a:t>
            </a:r>
          </a:p>
          <a:p>
            <a:pPr algn="ctr"/>
            <a:r>
              <a:rPr lang="fr-FR" sz="1400" dirty="0">
                <a:solidFill>
                  <a:schemeClr val="tx1"/>
                </a:solidFill>
              </a:rPr>
              <a:t>50 acteurs</a:t>
            </a:r>
          </a:p>
          <a:p>
            <a:pPr algn="ctr"/>
            <a:r>
              <a:rPr lang="fr-FR" sz="1400" dirty="0">
                <a:solidFill>
                  <a:schemeClr val="tx1"/>
                </a:solidFill>
              </a:rPr>
              <a:t>BIVB, </a:t>
            </a:r>
            <a:r>
              <a:rPr lang="fr-FR" sz="1400" dirty="0" err="1">
                <a:solidFill>
                  <a:schemeClr val="tx1"/>
                </a:solidFill>
              </a:rPr>
              <a:t>InterBeaujolais,IFV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5382623" y="5057800"/>
            <a:ext cx="2345559" cy="8914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Montpellier, 22/11/2017</a:t>
            </a:r>
          </a:p>
          <a:p>
            <a:pPr algn="ctr"/>
            <a:r>
              <a:rPr lang="fr-FR" sz="1400" dirty="0">
                <a:solidFill>
                  <a:schemeClr val="tx1"/>
                </a:solidFill>
              </a:rPr>
              <a:t>100 acteurs</a:t>
            </a:r>
          </a:p>
        </p:txBody>
      </p:sp>
      <p:sp>
        <p:nvSpPr>
          <p:cNvPr id="9" name="Parchemin vertical 8"/>
          <p:cNvSpPr/>
          <p:nvPr/>
        </p:nvSpPr>
        <p:spPr>
          <a:xfrm>
            <a:off x="4079776" y="5301208"/>
            <a:ext cx="1920213" cy="1656184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>
                <a:solidFill>
                  <a:schemeClr val="tx1"/>
                </a:solidFill>
              </a:rPr>
              <a:t>VdPd’Oc</a:t>
            </a:r>
            <a:endParaRPr lang="fr-FR" sz="1100" dirty="0">
              <a:solidFill>
                <a:schemeClr val="tx1"/>
              </a:solidFill>
            </a:endParaRPr>
          </a:p>
          <a:p>
            <a:pPr algn="ctr"/>
            <a:r>
              <a:rPr lang="fr-FR" sz="1100" dirty="0">
                <a:solidFill>
                  <a:schemeClr val="tx1"/>
                </a:solidFill>
              </a:rPr>
              <a:t>les Coteaux du Languedoc</a:t>
            </a:r>
          </a:p>
          <a:p>
            <a:pPr algn="ctr"/>
            <a:r>
              <a:rPr lang="fr-FR" sz="1100" dirty="0">
                <a:solidFill>
                  <a:schemeClr val="tx1"/>
                </a:solidFill>
              </a:rPr>
              <a:t>Coop de France LR,ICV</a:t>
            </a:r>
          </a:p>
          <a:p>
            <a:pPr algn="ctr"/>
            <a:r>
              <a:rPr lang="fr-FR" sz="1100" dirty="0" err="1">
                <a:solidFill>
                  <a:schemeClr val="tx1"/>
                </a:solidFill>
              </a:rPr>
              <a:t>SudVinBio</a:t>
            </a:r>
            <a:endParaRPr lang="fr-FR" sz="1100" dirty="0">
              <a:solidFill>
                <a:schemeClr val="tx1"/>
              </a:solidFill>
            </a:endParaRPr>
          </a:p>
          <a:p>
            <a:pPr algn="ctr"/>
            <a:r>
              <a:rPr lang="fr-FR" sz="1100" dirty="0">
                <a:solidFill>
                  <a:schemeClr val="tx1"/>
                </a:solidFill>
              </a:rPr>
              <a:t>CRA, IFV, Région</a:t>
            </a:r>
          </a:p>
        </p:txBody>
      </p:sp>
      <p:sp>
        <p:nvSpPr>
          <p:cNvPr id="10" name="Ellipse 9"/>
          <p:cNvSpPr/>
          <p:nvPr/>
        </p:nvSpPr>
        <p:spPr>
          <a:xfrm>
            <a:off x="7302835" y="4437112"/>
            <a:ext cx="2057527" cy="100811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Avignon, 23/11/2017</a:t>
            </a:r>
          </a:p>
          <a:p>
            <a:pPr algn="ctr"/>
            <a:r>
              <a:rPr lang="fr-FR" sz="1400" dirty="0">
                <a:solidFill>
                  <a:schemeClr val="tx1"/>
                </a:solidFill>
              </a:rPr>
              <a:t>100 acteurs</a:t>
            </a:r>
          </a:p>
        </p:txBody>
      </p:sp>
      <p:sp>
        <p:nvSpPr>
          <p:cNvPr id="11" name="Parchemin vertical 10"/>
          <p:cNvSpPr/>
          <p:nvPr/>
        </p:nvSpPr>
        <p:spPr>
          <a:xfrm>
            <a:off x="8749699" y="4887951"/>
            <a:ext cx="1440160" cy="1700808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Institut Rhodanien</a:t>
            </a:r>
          </a:p>
          <a:p>
            <a:pPr algn="ctr"/>
            <a:r>
              <a:rPr lang="fr-FR" sz="1100" dirty="0">
                <a:solidFill>
                  <a:schemeClr val="tx1"/>
                </a:solidFill>
              </a:rPr>
              <a:t>Inter-Rhône</a:t>
            </a:r>
          </a:p>
          <a:p>
            <a:pPr algn="ctr"/>
            <a:r>
              <a:rPr lang="fr-FR" sz="1100" dirty="0">
                <a:solidFill>
                  <a:schemeClr val="tx1"/>
                </a:solidFill>
              </a:rPr>
              <a:t>CIVP</a:t>
            </a:r>
          </a:p>
          <a:p>
            <a:pPr algn="ctr"/>
            <a:r>
              <a:rPr lang="fr-FR" sz="1100" dirty="0">
                <a:solidFill>
                  <a:schemeClr val="tx1"/>
                </a:solidFill>
              </a:rPr>
              <a:t>Centre du Rosé</a:t>
            </a:r>
          </a:p>
          <a:p>
            <a:pPr algn="ctr"/>
            <a:r>
              <a:rPr lang="fr-FR" sz="1100" dirty="0">
                <a:solidFill>
                  <a:schemeClr val="tx1"/>
                </a:solidFill>
              </a:rPr>
              <a:t>Pôle </a:t>
            </a:r>
            <a:r>
              <a:rPr lang="fr-FR" sz="1100" dirty="0" err="1">
                <a:solidFill>
                  <a:schemeClr val="tx1"/>
                </a:solidFill>
              </a:rPr>
              <a:t>Terralia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8270453" y="1701583"/>
            <a:ext cx="2153537" cy="90872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Colmar, 6/12/2017</a:t>
            </a:r>
          </a:p>
          <a:p>
            <a:pPr algn="ctr"/>
            <a:r>
              <a:rPr lang="fr-FR" sz="1400" dirty="0">
                <a:solidFill>
                  <a:schemeClr val="tx1"/>
                </a:solidFill>
              </a:rPr>
              <a:t>50 acteurs</a:t>
            </a:r>
          </a:p>
          <a:p>
            <a:pPr algn="ctr"/>
            <a:r>
              <a:rPr lang="fr-FR" sz="1400" dirty="0">
                <a:solidFill>
                  <a:schemeClr val="tx1"/>
                </a:solidFill>
              </a:rPr>
              <a:t>CIVA, AVA</a:t>
            </a:r>
          </a:p>
        </p:txBody>
      </p:sp>
      <p:sp>
        <p:nvSpPr>
          <p:cNvPr id="13" name="Ellipse 12"/>
          <p:cNvSpPr/>
          <p:nvPr/>
        </p:nvSpPr>
        <p:spPr>
          <a:xfrm>
            <a:off x="3784244" y="2382034"/>
            <a:ext cx="2511275" cy="812506"/>
          </a:xfrm>
          <a:prstGeom prst="ellipse">
            <a:avLst/>
          </a:prstGeom>
          <a:solidFill>
            <a:srgbClr val="FF99FF">
              <a:alpha val="41176"/>
            </a:srgb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Roiffé</a:t>
            </a:r>
            <a:r>
              <a:rPr lang="fr-FR" dirty="0">
                <a:solidFill>
                  <a:schemeClr val="tx1"/>
                </a:solidFill>
              </a:rPr>
              <a:t>, 7/3/2019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Val de Loire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InterLoire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31904" y="44624"/>
            <a:ext cx="3264363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spcBef>
                <a:spcPct val="0"/>
              </a:spcBef>
            </a:pPr>
            <a:r>
              <a:rPr lang="fr-FR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6 forums dans les vignobles</a:t>
            </a:r>
          </a:p>
        </p:txBody>
      </p:sp>
    </p:spTree>
    <p:extLst>
      <p:ext uri="{BB962C8B-B14F-4D97-AF65-F5344CB8AC3E}">
        <p14:creationId xmlns:p14="http://schemas.microsoft.com/office/powerpoint/2010/main" val="1879038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E3F51D3-7E23-458D-A2E9-14695A124D0D}" type="slidenum">
              <a:rPr lang="fr-FR" altLang="fr-FR"/>
              <a:pPr/>
              <a:t>9</a:t>
            </a:fld>
            <a:endParaRPr lang="fr-FR" alt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812800" y="111086"/>
            <a:ext cx="10972800" cy="769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32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Production des réunions de science participative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191344" y="1197330"/>
            <a:ext cx="590465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fr-FR" dirty="0">
                <a:solidFill>
                  <a:srgbClr val="FF0000"/>
                </a:solidFill>
              </a:rPr>
              <a:t>Enjeux et conséquences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2. Choix des </a:t>
            </a:r>
            <a:r>
              <a:rPr lang="fr-FR" dirty="0">
                <a:solidFill>
                  <a:srgbClr val="FF0000"/>
                </a:solidFill>
              </a:rPr>
              <a:t>attitudes stratégiques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3. Propositions de </a:t>
            </a:r>
            <a:r>
              <a:rPr lang="fr-FR" dirty="0">
                <a:solidFill>
                  <a:srgbClr val="FF0000"/>
                </a:solidFill>
              </a:rPr>
              <a:t>leviers d’actions </a:t>
            </a:r>
            <a:r>
              <a:rPr lang="fr-FR" dirty="0"/>
              <a:t>pour servir les attitudes stratégiques choisies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499" y="1484784"/>
            <a:ext cx="537988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470955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Modèle par défaut">
  <a:themeElements>
    <a:clrScheme name="1_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Modèle par défaut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lick&amp;Vo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11835</TotalTime>
  <Words>1829</Words>
  <Application>Microsoft Macintosh PowerPoint</Application>
  <PresentationFormat>Grand écran</PresentationFormat>
  <Paragraphs>302</Paragraphs>
  <Slides>20</Slides>
  <Notes>10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5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32" baseType="lpstr">
      <vt:lpstr>Arial</vt:lpstr>
      <vt:lpstr>Arial Narrow</vt:lpstr>
      <vt:lpstr>Calibri</vt:lpstr>
      <vt:lpstr>Calibri Light</vt:lpstr>
      <vt:lpstr>Frutiger 55 Roman</vt:lpstr>
      <vt:lpstr>Times New Roman</vt:lpstr>
      <vt:lpstr>Thème Office</vt:lpstr>
      <vt:lpstr>1_Conception personnalisée</vt:lpstr>
      <vt:lpstr>Conception personnalisée</vt:lpstr>
      <vt:lpstr>1_Modèle par défaut</vt:lpstr>
      <vt:lpstr>Click&amp;Vote</vt:lpstr>
      <vt:lpstr>Photo Editor Photo</vt:lpstr>
      <vt:lpstr>Présentation PowerPoint</vt:lpstr>
      <vt:lpstr>     LACCAVE (2012-2016)      MP ACCAF impacts, innovations, adaptations vigne et vin </vt:lpstr>
      <vt:lpstr>Présentation PowerPoint</vt:lpstr>
      <vt:lpstr>Présentation PowerPoint</vt:lpstr>
      <vt:lpstr>Présentation PowerPoint</vt:lpstr>
      <vt:lpstr>Comment s’adapter ? Un exercice de prospective pour l’action </vt:lpstr>
      <vt:lpstr>Présentation PowerPoint</vt:lpstr>
      <vt:lpstr>Présentation PowerPoint</vt:lpstr>
      <vt:lpstr>Présentation PowerPoint</vt:lpstr>
      <vt:lpstr>Présentation PowerPoint</vt:lpstr>
      <vt:lpstr>Quelles techniques (culturales &amp; œnologiques) ont été modifiées?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INRA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Michel Lisbeth</dc:creator>
  <cp:lastModifiedBy>de Pontbriand Evelyne</cp:lastModifiedBy>
  <cp:revision>740</cp:revision>
  <cp:lastPrinted>2018-12-11T12:10:18Z</cp:lastPrinted>
  <dcterms:created xsi:type="dcterms:W3CDTF">2012-03-20T14:51:08Z</dcterms:created>
  <dcterms:modified xsi:type="dcterms:W3CDTF">2019-07-02T05:38:06Z</dcterms:modified>
</cp:coreProperties>
</file>