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4" r:id="rId1"/>
  </p:sldMasterIdLst>
  <p:notesMasterIdLst>
    <p:notesMasterId r:id="rId32"/>
  </p:notesMasterIdLst>
  <p:handoutMasterIdLst>
    <p:handoutMasterId r:id="rId33"/>
  </p:handoutMasterIdLst>
  <p:sldIdLst>
    <p:sldId id="298" r:id="rId2"/>
    <p:sldId id="332" r:id="rId3"/>
    <p:sldId id="580" r:id="rId4"/>
    <p:sldId id="339" r:id="rId5"/>
    <p:sldId id="571" r:id="rId6"/>
    <p:sldId id="550" r:id="rId7"/>
    <p:sldId id="577" r:id="rId8"/>
    <p:sldId id="584" r:id="rId9"/>
    <p:sldId id="607" r:id="rId10"/>
    <p:sldId id="606" r:id="rId11"/>
    <p:sldId id="581" r:id="rId12"/>
    <p:sldId id="600" r:id="rId13"/>
    <p:sldId id="601" r:id="rId14"/>
    <p:sldId id="604" r:id="rId15"/>
    <p:sldId id="610" r:id="rId16"/>
    <p:sldId id="593" r:id="rId17"/>
    <p:sldId id="608" r:id="rId18"/>
    <p:sldId id="612" r:id="rId19"/>
    <p:sldId id="613" r:id="rId20"/>
    <p:sldId id="602" r:id="rId21"/>
    <p:sldId id="603" r:id="rId22"/>
    <p:sldId id="595" r:id="rId23"/>
    <p:sldId id="596" r:id="rId24"/>
    <p:sldId id="599" r:id="rId25"/>
    <p:sldId id="614" r:id="rId26"/>
    <p:sldId id="615" r:id="rId27"/>
    <p:sldId id="617" r:id="rId28"/>
    <p:sldId id="572" r:id="rId29"/>
    <p:sldId id="618" r:id="rId30"/>
    <p:sldId id="576" r:id="rId31"/>
  </p:sldIdLst>
  <p:sldSz cx="12192000" cy="6858000"/>
  <p:notesSz cx="6811963" cy="99425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743" userDrawn="1">
          <p15:clr>
            <a:srgbClr val="A4A3A4"/>
          </p15:clr>
        </p15:guide>
        <p15:guide id="2" orient="horz" pos="9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6600"/>
    <a:srgbClr val="FF9900"/>
    <a:srgbClr val="6699FF"/>
    <a:srgbClr val="808000"/>
    <a:srgbClr val="66FF33"/>
    <a:srgbClr val="000000"/>
    <a:srgbClr val="E8529D"/>
    <a:srgbClr val="9D9D9D"/>
    <a:srgbClr val="EDA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93" y="230"/>
      </p:cViewPr>
      <p:guideLst>
        <p:guide pos="6743"/>
        <p:guide orient="horz" pos="9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054" cy="498129"/>
          </a:xfrm>
          <a:prstGeom prst="rect">
            <a:avLst/>
          </a:prstGeom>
        </p:spPr>
        <p:txBody>
          <a:bodyPr vert="horz" lIns="88377" tIns="44188" rIns="88377" bIns="4418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387" y="0"/>
            <a:ext cx="2952054" cy="498129"/>
          </a:xfrm>
          <a:prstGeom prst="rect">
            <a:avLst/>
          </a:prstGeom>
        </p:spPr>
        <p:txBody>
          <a:bodyPr vert="horz" lIns="88377" tIns="44188" rIns="88377" bIns="44188" rtlCol="0"/>
          <a:lstStyle>
            <a:lvl1pPr algn="r">
              <a:defRPr sz="1200"/>
            </a:lvl1pPr>
          </a:lstStyle>
          <a:p>
            <a:fld id="{FF5E5EB6-5201-4237-A374-F351BD85224A}" type="datetimeFigureOut">
              <a:rPr lang="fr-FR" smtClean="0"/>
              <a:t>28/06/2019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4385"/>
            <a:ext cx="2952054" cy="498129"/>
          </a:xfrm>
          <a:prstGeom prst="rect">
            <a:avLst/>
          </a:prstGeom>
        </p:spPr>
        <p:txBody>
          <a:bodyPr vert="horz" lIns="88377" tIns="44188" rIns="88377" bIns="4418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387" y="9444385"/>
            <a:ext cx="2952054" cy="498129"/>
          </a:xfrm>
          <a:prstGeom prst="rect">
            <a:avLst/>
          </a:prstGeom>
        </p:spPr>
        <p:txBody>
          <a:bodyPr vert="horz" lIns="88377" tIns="44188" rIns="88377" bIns="44188" rtlCol="0" anchor="b"/>
          <a:lstStyle>
            <a:lvl1pPr algn="r">
              <a:defRPr sz="1200"/>
            </a:lvl1pPr>
          </a:lstStyle>
          <a:p>
            <a:fld id="{70ABBD69-C6BD-4190-B235-CC7C8D40C5F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0045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51850" cy="498852"/>
          </a:xfrm>
          <a:prstGeom prst="rect">
            <a:avLst/>
          </a:prstGeom>
        </p:spPr>
        <p:txBody>
          <a:bodyPr vert="horz" lIns="95730" tIns="47865" rIns="95730" bIns="47865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7" y="0"/>
            <a:ext cx="2951850" cy="498852"/>
          </a:xfrm>
          <a:prstGeom prst="rect">
            <a:avLst/>
          </a:prstGeom>
        </p:spPr>
        <p:txBody>
          <a:bodyPr vert="horz" lIns="95730" tIns="47865" rIns="95730" bIns="47865" rtlCol="0"/>
          <a:lstStyle>
            <a:lvl1pPr algn="r">
              <a:defRPr sz="1300"/>
            </a:lvl1pPr>
          </a:lstStyle>
          <a:p>
            <a:fld id="{3006968C-B6C1-484A-A475-9880141B2451}" type="datetimeFigureOut">
              <a:rPr lang="fr-FR" smtClean="0"/>
              <a:t>28/06/2019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30" tIns="47865" rIns="95730" bIns="4786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1197" y="4784834"/>
            <a:ext cx="5449570" cy="3914865"/>
          </a:xfrm>
          <a:prstGeom prst="rect">
            <a:avLst/>
          </a:prstGeom>
        </p:spPr>
        <p:txBody>
          <a:bodyPr vert="horz" lIns="95730" tIns="47865" rIns="95730" bIns="47865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43663"/>
            <a:ext cx="2951850" cy="498851"/>
          </a:xfrm>
          <a:prstGeom prst="rect">
            <a:avLst/>
          </a:prstGeom>
        </p:spPr>
        <p:txBody>
          <a:bodyPr vert="horz" lIns="95730" tIns="47865" rIns="95730" bIns="47865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7" y="9443663"/>
            <a:ext cx="2951850" cy="498851"/>
          </a:xfrm>
          <a:prstGeom prst="rect">
            <a:avLst/>
          </a:prstGeom>
        </p:spPr>
        <p:txBody>
          <a:bodyPr vert="horz" lIns="95730" tIns="47865" rIns="95730" bIns="47865" rtlCol="0" anchor="b"/>
          <a:lstStyle>
            <a:lvl1pPr algn="r">
              <a:defRPr sz="1300"/>
            </a:lvl1pPr>
          </a:lstStyle>
          <a:p>
            <a:fld id="{FC2669AE-27CE-4034-A5DD-BC3336AAAC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858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B6210-E894-4464-A0BA-9E371C8D41AF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064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260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156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691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915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7543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763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87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0017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041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329E90-2E39-4DCF-A4CA-16D6BA35C7D9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29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B6210-E894-4464-A0BA-9E371C8D41AF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870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329E90-2E39-4DCF-A4CA-16D6BA35C7D9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387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329E90-2E39-4DCF-A4CA-16D6BA35C7D9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626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329E90-2E39-4DCF-A4CA-16D6BA35C7D9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2233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329E90-2E39-4DCF-A4CA-16D6BA35C7D9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037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329E90-2E39-4DCF-A4CA-16D6BA35C7D9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846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329E90-2E39-4DCF-A4CA-16D6BA35C7D9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97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B6210-E894-4464-A0BA-9E371C8D41AF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429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B6210-E894-4464-A0BA-9E371C8D41AF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2390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968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9275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548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5476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64237" cy="3355975"/>
          </a:xfrm>
        </p:spPr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A0A04-694D-4F15-909B-ED171A788F6C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91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ight Diapositive de titre Cor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mur&#10;&#10;Description générée avec un niveau de confiance très élevé">
            <a:extLst>
              <a:ext uri="{FF2B5EF4-FFF2-40B4-BE49-F238E27FC236}">
                <a16:creationId xmlns:a16="http://schemas.microsoft.com/office/drawing/2014/main" id="{6D6E1138-FD2F-431D-96C0-011B5D246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5" y="-1289"/>
            <a:ext cx="12192000" cy="5025421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71B1B-E9AA-45C6-8095-FB8676A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A2091ECB-BF37-48B2-A19B-8119D180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642AEE9B-70DE-4C0D-9271-92B4130FBECE}"/>
              </a:ext>
            </a:extLst>
          </p:cNvPr>
          <p:cNvGrpSpPr/>
          <p:nvPr/>
        </p:nvGrpSpPr>
        <p:grpSpPr>
          <a:xfrm>
            <a:off x="6325810" y="2357090"/>
            <a:ext cx="3752190" cy="1569660"/>
            <a:chOff x="4562952" y="2820664"/>
            <a:chExt cx="2814142" cy="1569660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58FBC72-89FA-49D7-9865-675AB5C5C23C}"/>
                </a:ext>
              </a:extLst>
            </p:cNvPr>
            <p:cNvSpPr txBox="1"/>
            <p:nvPr userDrawn="1"/>
          </p:nvSpPr>
          <p:spPr>
            <a:xfrm>
              <a:off x="4572000" y="2820664"/>
              <a:ext cx="280509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fr-FR" sz="48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YOUR WINE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3385DD-28B6-4CBF-A41F-EF6C95AC8B0A}"/>
                </a:ext>
              </a:extLst>
            </p:cNvPr>
            <p:cNvSpPr/>
            <p:nvPr userDrawn="1"/>
          </p:nvSpPr>
          <p:spPr>
            <a:xfrm>
              <a:off x="4562952" y="2981338"/>
              <a:ext cx="19082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fr-FR" sz="48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6549339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cept Diapositive de titre Micro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96DDC28-8E4C-45CA-8382-5B0B000B38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" t="10794" r="-48" b="6395"/>
          <a:stretch/>
        </p:blipFill>
        <p:spPr>
          <a:xfrm>
            <a:off x="5796" y="1"/>
            <a:ext cx="12192000" cy="5048250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71B1B-E9AA-45C6-8095-FB8676A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A2091ECB-BF37-48B2-A19B-8119D180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505477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pncept Diapositive de titre C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mur, intérieur, plancher, meubles&#10;&#10;Description générée avec un niveau de confiance très élevé">
            <a:extLst>
              <a:ext uri="{FF2B5EF4-FFF2-40B4-BE49-F238E27FC236}">
                <a16:creationId xmlns:a16="http://schemas.microsoft.com/office/drawing/2014/main" id="{518BF83C-2C6B-42CB-A221-F5838AC111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" b="8336"/>
          <a:stretch/>
        </p:blipFill>
        <p:spPr>
          <a:xfrm>
            <a:off x="0" y="0"/>
            <a:ext cx="12192000" cy="5048250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71B1B-E9AA-45C6-8095-FB8676A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A2091ECB-BF37-48B2-A19B-8119D180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411497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cept Diapositive de titre Sensor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ancher, jaune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D96593B2-91C0-46AC-A246-EF3EF350E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4" b="9274"/>
          <a:stretch/>
        </p:blipFill>
        <p:spPr>
          <a:xfrm>
            <a:off x="0" y="0"/>
            <a:ext cx="12192000" cy="5048250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71B1B-E9AA-45C6-8095-FB8676A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A2091ECB-BF37-48B2-A19B-8119D180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177442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apositive de Sous titre Cor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E1D21C-1B44-499E-B345-01B372F50E40}"/>
              </a:ext>
            </a:extLst>
          </p:cNvPr>
          <p:cNvSpPr/>
          <p:nvPr/>
        </p:nvSpPr>
        <p:spPr>
          <a:xfrm>
            <a:off x="8959702" y="0"/>
            <a:ext cx="3232297" cy="55416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37750" y="3670808"/>
            <a:ext cx="2527201" cy="1470025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7" name="Image 16" descr="Une image contenant table, intérieur, chaise&#10;&#10;Description générée avec un niveau de confiance très élevé">
            <a:extLst>
              <a:ext uri="{FF2B5EF4-FFF2-40B4-BE49-F238E27FC236}">
                <a16:creationId xmlns:a16="http://schemas.microsoft.com/office/drawing/2014/main" id="{B3812909-5F07-46F6-983D-349F937784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5" b="14870"/>
          <a:stretch/>
        </p:blipFill>
        <p:spPr>
          <a:xfrm>
            <a:off x="0" y="0"/>
            <a:ext cx="8959701" cy="554162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C8C3938-F37C-4EFA-A7B9-137DD09F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8290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e de Sous titre Bois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ancher, intérieur, chaise, mur&#10;&#10;Description générée avec un niveau de confiance très élevé">
            <a:extLst>
              <a:ext uri="{FF2B5EF4-FFF2-40B4-BE49-F238E27FC236}">
                <a16:creationId xmlns:a16="http://schemas.microsoft.com/office/drawing/2014/main" id="{F9E84C84-03B1-4546-BBC4-A91E0B4F4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0" b="11988"/>
          <a:stretch/>
        </p:blipFill>
        <p:spPr>
          <a:xfrm>
            <a:off x="2" y="0"/>
            <a:ext cx="9048725" cy="5541624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E1D21C-1B44-499E-B345-01B372F50E40}"/>
              </a:ext>
            </a:extLst>
          </p:cNvPr>
          <p:cNvSpPr/>
          <p:nvPr/>
        </p:nvSpPr>
        <p:spPr>
          <a:xfrm>
            <a:off x="8959702" y="0"/>
            <a:ext cx="3232297" cy="5541624"/>
          </a:xfrm>
          <a:prstGeom prst="rect">
            <a:avLst/>
          </a:prstGeom>
          <a:solidFill>
            <a:srgbClr val="9A7E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37750" y="3670808"/>
            <a:ext cx="2527201" cy="1470025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8C3938-F37C-4EFA-A7B9-137DD09F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sp>
        <p:nvSpPr>
          <p:cNvPr id="11" name="Sous-titre 2">
            <a:extLst>
              <a:ext uri="{FF2B5EF4-FFF2-40B4-BE49-F238E27FC236}">
                <a16:creationId xmlns:a16="http://schemas.microsoft.com/office/drawing/2014/main" id="{D9D03D63-EA69-40ED-B266-99DC92806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131665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apositive de Sous titre Vig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intérieur, mur, plancher&#10;&#10;Description générée avec un niveau de confiance élevé">
            <a:extLst>
              <a:ext uri="{FF2B5EF4-FFF2-40B4-BE49-F238E27FC236}">
                <a16:creationId xmlns:a16="http://schemas.microsoft.com/office/drawing/2014/main" id="{3C5963D3-4580-4247-B8C3-5A9E2A0AE5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1" b="5937"/>
          <a:stretch/>
        </p:blipFill>
        <p:spPr>
          <a:xfrm>
            <a:off x="-9336" y="0"/>
            <a:ext cx="8969037" cy="5510846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E1D21C-1B44-499E-B345-01B372F50E40}"/>
              </a:ext>
            </a:extLst>
          </p:cNvPr>
          <p:cNvSpPr/>
          <p:nvPr/>
        </p:nvSpPr>
        <p:spPr>
          <a:xfrm>
            <a:off x="8959702" y="0"/>
            <a:ext cx="3232297" cy="5541624"/>
          </a:xfrm>
          <a:prstGeom prst="rect">
            <a:avLst/>
          </a:prstGeom>
          <a:solidFill>
            <a:srgbClr val="CD4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37750" y="3670808"/>
            <a:ext cx="2527201" cy="1470025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8C3938-F37C-4EFA-A7B9-137DD09F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7769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iapositive de Sous titre C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E1D21C-1B44-499E-B345-01B372F50E40}"/>
              </a:ext>
            </a:extLst>
          </p:cNvPr>
          <p:cNvSpPr/>
          <p:nvPr/>
        </p:nvSpPr>
        <p:spPr>
          <a:xfrm>
            <a:off x="8959702" y="0"/>
            <a:ext cx="3232297" cy="5541624"/>
          </a:xfrm>
          <a:prstGeom prst="rect">
            <a:avLst/>
          </a:prstGeom>
          <a:solidFill>
            <a:srgbClr val="CE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37750" y="3670808"/>
            <a:ext cx="2527201" cy="1470025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8C3938-F37C-4EFA-A7B9-137DD09FB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pic>
        <p:nvPicPr>
          <p:cNvPr id="8" name="Image 7" descr="Une image contenant mur, intérieur, plancher, meubles&#10;&#10;Description générée avec un niveau de confiance très élevé">
            <a:extLst>
              <a:ext uri="{FF2B5EF4-FFF2-40B4-BE49-F238E27FC236}">
                <a16:creationId xmlns:a16="http://schemas.microsoft.com/office/drawing/2014/main" id="{9EC68340-5811-494D-9E92-833CEEE7A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" r="11645"/>
          <a:stretch/>
        </p:blipFill>
        <p:spPr>
          <a:xfrm>
            <a:off x="-1" y="-41030"/>
            <a:ext cx="8959703" cy="55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4078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Diapositive de Sous titre Micro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796521C2-D00B-4932-9A29-F682AD66A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4" r="26512"/>
          <a:stretch/>
        </p:blipFill>
        <p:spPr>
          <a:xfrm>
            <a:off x="-1" y="0"/>
            <a:ext cx="8959701" cy="5541624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E1D21C-1B44-499E-B345-01B372F50E40}"/>
              </a:ext>
            </a:extLst>
          </p:cNvPr>
          <p:cNvSpPr/>
          <p:nvPr/>
        </p:nvSpPr>
        <p:spPr>
          <a:xfrm>
            <a:off x="8959702" y="0"/>
            <a:ext cx="3232297" cy="5541624"/>
          </a:xfrm>
          <a:prstGeom prst="rect">
            <a:avLst/>
          </a:prstGeom>
          <a:solidFill>
            <a:srgbClr val="558E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37750" y="3670808"/>
            <a:ext cx="2527201" cy="1470025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8C3938-F37C-4EFA-A7B9-137DD09F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81403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Diapositive de Sous titre Sensor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E1D21C-1B44-499E-B345-01B372F50E40}"/>
              </a:ext>
            </a:extLst>
          </p:cNvPr>
          <p:cNvSpPr/>
          <p:nvPr/>
        </p:nvSpPr>
        <p:spPr>
          <a:xfrm>
            <a:off x="8959702" y="0"/>
            <a:ext cx="3232297" cy="5541624"/>
          </a:xfrm>
          <a:prstGeom prst="rect">
            <a:avLst/>
          </a:prstGeom>
          <a:solidFill>
            <a:srgbClr val="E1AA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37750" y="3670808"/>
            <a:ext cx="2527201" cy="1470025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C8C3938-F37C-4EFA-A7B9-137DD09FB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pic>
        <p:nvPicPr>
          <p:cNvPr id="6" name="Image 5" descr="Une image contenant plancher, jaune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7DC08982-914A-441C-8906-3DB812EC5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34" b="9863"/>
          <a:stretch/>
        </p:blipFill>
        <p:spPr>
          <a:xfrm>
            <a:off x="0" y="0"/>
            <a:ext cx="8959701" cy="554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77242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23659" y="332657"/>
            <a:ext cx="8641292" cy="575394"/>
          </a:xfrm>
        </p:spPr>
        <p:txBody>
          <a:bodyPr vert="horz" lIns="0" tIns="36000" rIns="108000" bIns="72000" rtlCol="0" anchor="ctr">
            <a:noAutofit/>
          </a:bodyPr>
          <a:lstStyle>
            <a:lvl1pPr algn="l">
              <a:defRPr lang="fr-FR" sz="2800" cap="small" baseline="0"/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791745" y="2759794"/>
            <a:ext cx="7777196" cy="453183"/>
          </a:xfrm>
          <a:prstGeom prst="roundRect">
            <a:avLst/>
          </a:prstGeom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72000" tIns="72000" rIns="72000" bIns="72000" anchor="ctr" anchorCtr="0">
            <a:no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235158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04085" y="6438846"/>
            <a:ext cx="576396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914AD094-8600-4200-A06E-AF0AC78FB0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311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Light Diapositive de titre Bois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ur&#10;&#10;Description générée avec un niveau de confiance élevé">
            <a:extLst>
              <a:ext uri="{FF2B5EF4-FFF2-40B4-BE49-F238E27FC236}">
                <a16:creationId xmlns:a16="http://schemas.microsoft.com/office/drawing/2014/main" id="{68091254-5570-4179-BC45-E530ADD62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5961"/>
            <a:ext cx="12192000" cy="5243965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71B1B-E9AA-45C6-8095-FB8676A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A2091ECB-BF37-48B2-A19B-8119D180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AEE5B7-75BF-46E1-89B8-0E85A0D8FA6D}"/>
              </a:ext>
            </a:extLst>
          </p:cNvPr>
          <p:cNvSpPr/>
          <p:nvPr/>
        </p:nvSpPr>
        <p:spPr>
          <a:xfrm>
            <a:off x="1" y="-37889"/>
            <a:ext cx="12291236" cy="5073759"/>
          </a:xfrm>
          <a:prstGeom prst="rect">
            <a:avLst/>
          </a:prstGeom>
          <a:solidFill>
            <a:srgbClr val="C7C7C7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817FE094-4109-477E-8D2D-749F606927DA}"/>
              </a:ext>
            </a:extLst>
          </p:cNvPr>
          <p:cNvGrpSpPr/>
          <p:nvPr/>
        </p:nvGrpSpPr>
        <p:grpSpPr>
          <a:xfrm>
            <a:off x="6325810" y="2357090"/>
            <a:ext cx="3752190" cy="1569660"/>
            <a:chOff x="4562952" y="2820664"/>
            <a:chExt cx="2814142" cy="1569660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DBE6C447-33EA-45D0-9295-48C85EA5EB07}"/>
                </a:ext>
              </a:extLst>
            </p:cNvPr>
            <p:cNvSpPr txBox="1"/>
            <p:nvPr userDrawn="1"/>
          </p:nvSpPr>
          <p:spPr>
            <a:xfrm>
              <a:off x="4572000" y="2820664"/>
              <a:ext cx="280509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fr-FR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YOUR WINE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6482260-5B4C-4887-BDDC-7A5EA524DD9B}"/>
                </a:ext>
              </a:extLst>
            </p:cNvPr>
            <p:cNvSpPr/>
            <p:nvPr userDrawn="1"/>
          </p:nvSpPr>
          <p:spPr>
            <a:xfrm>
              <a:off x="4562952" y="2981338"/>
              <a:ext cx="19082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fr-FR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337654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/>
          <p:cNvCxnSpPr/>
          <p:nvPr/>
        </p:nvCxnSpPr>
        <p:spPr>
          <a:xfrm>
            <a:off x="575733" y="908720"/>
            <a:ext cx="11184467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2"/>
                </a:gs>
                <a:gs pos="48000">
                  <a:schemeClr val="tx2">
                    <a:alpha val="44000"/>
                  </a:schemeClr>
                </a:gs>
                <a:gs pos="100000">
                  <a:schemeClr val="bg1">
                    <a:alpha val="74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Ins="108000"/>
          <a:lstStyle>
            <a:lvl1pPr algn="l">
              <a:defRPr cap="small" baseline="0"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vert="horz" lIns="36000" tIns="45720" rIns="36000" bIns="45720" rtlCol="0">
            <a:spAutoFit/>
          </a:bodyPr>
          <a:lstStyle>
            <a:lvl1pPr>
              <a:defRPr lang="fr-FR" dirty="0" smtClean="0"/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04085" y="6438846"/>
            <a:ext cx="576396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914AD094-8600-4200-A06E-AF0AC78FB084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1840" y="6513292"/>
            <a:ext cx="8948737" cy="226591"/>
          </a:xfrm>
        </p:spPr>
        <p:txBody>
          <a:bodyPr wrap="square" lIns="0" tIns="36000" rIns="0" bIns="36000">
            <a:spAutoFit/>
          </a:bodyPr>
          <a:lstStyle>
            <a:lvl1pPr marL="539750" indent="-539750">
              <a:tabLst>
                <a:tab pos="538163" algn="l"/>
              </a:tabLst>
              <a:defRPr sz="1000"/>
            </a:lvl1pPr>
          </a:lstStyle>
          <a:p>
            <a:pPr lvl="0"/>
            <a:r>
              <a:rPr lang="fr-FR" dirty="0"/>
              <a:t>Source :	XXX</a:t>
            </a:r>
          </a:p>
        </p:txBody>
      </p:sp>
      <p:sp>
        <p:nvSpPr>
          <p:cNvPr id="15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563034" y="947807"/>
            <a:ext cx="11004551" cy="307777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fr-FR" dirty="0"/>
              <a:t>Unité de mesure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72BA667-4BA0-4B91-A116-8EDD9E45F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62" y="5863846"/>
            <a:ext cx="1271724" cy="86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820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u pour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/>
          <p:cNvCxnSpPr/>
          <p:nvPr/>
        </p:nvCxnSpPr>
        <p:spPr>
          <a:xfrm>
            <a:off x="575733" y="908720"/>
            <a:ext cx="11184467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2"/>
                </a:gs>
                <a:gs pos="48000">
                  <a:schemeClr val="tx2">
                    <a:alpha val="44000"/>
                  </a:schemeClr>
                </a:gs>
                <a:gs pos="100000">
                  <a:schemeClr val="bg1">
                    <a:alpha val="74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3034" y="129952"/>
            <a:ext cx="11101917" cy="778098"/>
          </a:xfrm>
        </p:spPr>
        <p:txBody>
          <a:bodyPr vert="horz" lIns="0" tIns="36000" rIns="108000" bIns="72000" rtlCol="0" anchor="ctr">
            <a:noAutofit/>
          </a:bodyPr>
          <a:lstStyle>
            <a:lvl1pPr algn="l">
              <a:defRPr lang="fr-FR" cap="small" baseline="0"/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63033" y="2420888"/>
            <a:ext cx="5376000" cy="3528392"/>
          </a:xfrm>
          <a:noFill/>
          <a:ln w="3175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72000" tIns="72000" rIns="72000" bIns="72000" rtlCol="0">
            <a:noAutofit/>
          </a:bodyPr>
          <a:lstStyle>
            <a:lvl1pPr>
              <a:defRPr lang="fr-FR" dirty="0" smtClean="0"/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2420888"/>
            <a:ext cx="5376000" cy="3528392"/>
          </a:xfrm>
          <a:noFill/>
          <a:ln w="3175"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72000" tIns="72000" rIns="72000" bIns="72000" rtlCol="0">
            <a:noAutofit/>
          </a:bodyPr>
          <a:lstStyle>
            <a:lvl1pPr>
              <a:defRPr lang="fr-FR" smtClean="0"/>
            </a:lvl1pPr>
            <a:lvl2pPr>
              <a:defRPr lang="fr-FR" smtClean="0"/>
            </a:lvl2pPr>
            <a:lvl3pPr>
              <a:defRPr lang="fr-FR" smtClean="0"/>
            </a:lvl3pPr>
            <a:lvl4pPr>
              <a:defRPr lang="fr-FR" smtClean="0"/>
            </a:lvl4pPr>
            <a:lvl5pPr>
              <a:defRPr lang="fr-FR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3" name="Espace réservé du numéro de diapositive 5"/>
          <p:cNvSpPr txBox="1">
            <a:spLocks/>
          </p:cNvSpPr>
          <p:nvPr/>
        </p:nvSpPr>
        <p:spPr>
          <a:xfrm>
            <a:off x="11604085" y="6438846"/>
            <a:ext cx="576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b="1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4DB4E5A-D418-4EA1-AE8A-A1BAE52943FA}" type="slidenum">
              <a:rPr lang="fr-FR" sz="1200" smtClean="0"/>
              <a:pPr/>
              <a:t>‹N°›</a:t>
            </a:fld>
            <a:endParaRPr lang="fr-FR" sz="1200"/>
          </a:p>
        </p:txBody>
      </p:sp>
      <p:sp>
        <p:nvSpPr>
          <p:cNvPr id="17" name="Espace réservé du texte 16"/>
          <p:cNvSpPr>
            <a:spLocks noGrp="1"/>
          </p:cNvSpPr>
          <p:nvPr>
            <p:ph type="body" sz="quarter" idx="10" hasCustomPrompt="1"/>
          </p:nvPr>
        </p:nvSpPr>
        <p:spPr>
          <a:xfrm>
            <a:off x="563033" y="1557338"/>
            <a:ext cx="5376000" cy="391628"/>
          </a:xfrm>
          <a:solidFill>
            <a:schemeClr val="tx2"/>
          </a:solidFill>
        </p:spPr>
        <p:txBody>
          <a:bodyPr lIns="72000" tIns="72000" rIns="72000" bIns="72000"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du graphique</a:t>
            </a:r>
          </a:p>
        </p:txBody>
      </p:sp>
      <p:sp>
        <p:nvSpPr>
          <p:cNvPr id="18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197600" y="1557338"/>
            <a:ext cx="5376000" cy="391628"/>
          </a:xfrm>
          <a:solidFill>
            <a:schemeClr val="tx2"/>
          </a:solidFill>
        </p:spPr>
        <p:txBody>
          <a:bodyPr lIns="72000" tIns="72000" rIns="72000" bIns="72000"/>
          <a:lstStyle>
            <a:lvl1pPr>
              <a:defRPr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Titre du graphique</a:t>
            </a:r>
          </a:p>
        </p:txBody>
      </p:sp>
      <p:sp>
        <p:nvSpPr>
          <p:cNvPr id="20" name="Espace réservé du texte 19"/>
          <p:cNvSpPr>
            <a:spLocks noGrp="1"/>
          </p:cNvSpPr>
          <p:nvPr>
            <p:ph type="body" sz="quarter" idx="12" hasCustomPrompt="1"/>
          </p:nvPr>
        </p:nvSpPr>
        <p:spPr>
          <a:xfrm>
            <a:off x="549780" y="1988841"/>
            <a:ext cx="5354199" cy="307777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fr-FR" dirty="0"/>
              <a:t>Unité de mesure</a:t>
            </a:r>
          </a:p>
        </p:txBody>
      </p:sp>
      <p:sp>
        <p:nvSpPr>
          <p:cNvPr id="21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1840" y="6513292"/>
            <a:ext cx="8948737" cy="226591"/>
          </a:xfrm>
        </p:spPr>
        <p:txBody>
          <a:bodyPr wrap="square" lIns="0" tIns="36000" rIns="0" bIns="36000">
            <a:spAutoFit/>
          </a:bodyPr>
          <a:lstStyle>
            <a:lvl1pPr marL="539750" indent="-539750">
              <a:tabLst>
                <a:tab pos="538163" algn="l"/>
              </a:tabLst>
              <a:defRPr sz="1000"/>
            </a:lvl1pPr>
          </a:lstStyle>
          <a:p>
            <a:pPr lvl="0"/>
            <a:r>
              <a:rPr lang="fr-FR" dirty="0"/>
              <a:t>Source :	XXX</a:t>
            </a:r>
          </a:p>
        </p:txBody>
      </p:sp>
      <p:sp>
        <p:nvSpPr>
          <p:cNvPr id="19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6197601" y="1988841"/>
            <a:ext cx="5354199" cy="307777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fr-FR" dirty="0"/>
              <a:t>Unité de mesure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12CC2ED-2B36-427D-9C0C-BB3BF5406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62" y="5863846"/>
            <a:ext cx="1271724" cy="86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551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cteur droit 11"/>
          <p:cNvCxnSpPr/>
          <p:nvPr/>
        </p:nvCxnSpPr>
        <p:spPr>
          <a:xfrm>
            <a:off x="575733" y="908720"/>
            <a:ext cx="11184467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2"/>
                </a:gs>
                <a:gs pos="48000">
                  <a:schemeClr val="tx2">
                    <a:alpha val="44000"/>
                  </a:schemeClr>
                </a:gs>
                <a:gs pos="100000">
                  <a:schemeClr val="bg1">
                    <a:alpha val="74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9458" y="129952"/>
            <a:ext cx="10465493" cy="778098"/>
          </a:xfrm>
        </p:spPr>
        <p:txBody>
          <a:bodyPr vert="horz" lIns="0" tIns="36000" rIns="108000" bIns="72000" rtlCol="0" anchor="ctr">
            <a:noAutofit/>
          </a:bodyPr>
          <a:lstStyle>
            <a:lvl1pPr algn="l">
              <a:defRPr lang="fr-FR" cap="small" baseline="0" dirty="0"/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 vert="horz" lIns="36000" tIns="45720" rIns="36000" bIns="45720" rtlCol="0">
            <a:spAutoFit/>
          </a:bodyPr>
          <a:lstStyle>
            <a:lvl1pPr>
              <a:defRPr lang="fr-FR" dirty="0" smtClean="0"/>
            </a:lvl1pPr>
            <a:lvl2pPr>
              <a:defRPr lang="fr-FR" dirty="0" smtClean="0"/>
            </a:lvl2pPr>
            <a:lvl3pPr>
              <a:defRPr lang="fr-FR" dirty="0" smtClean="0"/>
            </a:lvl3pPr>
            <a:lvl4pPr>
              <a:defRPr lang="fr-FR" dirty="0" smtClean="0"/>
            </a:lvl4pPr>
            <a:lvl5pPr>
              <a:defRPr lang="fr-FR" dirty="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04085" y="6438846"/>
            <a:ext cx="576396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914AD094-8600-4200-A06E-AF0AC78FB084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Espace réservé du texte 14"/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432504" y="248155"/>
            <a:ext cx="504000" cy="673004"/>
          </a:xfrm>
          <a:prstGeom prst="teardrop">
            <a:avLst/>
          </a:prstGeom>
          <a:solidFill>
            <a:schemeClr val="accent1"/>
          </a:solidFill>
          <a:ln w="12700">
            <a:solidFill>
              <a:schemeClr val="accent1"/>
            </a:solidFill>
            <a:prstDash val="solid"/>
            <a:round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vert="vert270" lIns="0" tIns="0" rIns="0" bIns="0" rtlCol="0" anchor="ctr" anchorCtr="1">
            <a:noAutofit/>
          </a:bodyPr>
          <a:lstStyle>
            <a:lvl1pPr marL="0" indent="0" algn="ctr">
              <a:buFontTx/>
              <a:buNone/>
              <a:defRPr lang="fr-FR" sz="1800" b="1" baseline="0" smtClean="0">
                <a:solidFill>
                  <a:schemeClr val="bg1"/>
                </a:solidFill>
                <a:latin typeface="+mn-lt"/>
                <a:cs typeface="+mn-cs"/>
              </a:defRPr>
            </a:lvl1pPr>
            <a:lvl2pPr>
              <a:defRPr lang="fr-FR" sz="1800" smtClean="0">
                <a:latin typeface="+mn-lt"/>
                <a:cs typeface="+mn-cs"/>
              </a:defRPr>
            </a:lvl2pPr>
            <a:lvl3pPr>
              <a:defRPr lang="fr-FR" sz="1800" smtClean="0">
                <a:latin typeface="+mn-lt"/>
                <a:cs typeface="+mn-cs"/>
              </a:defRPr>
            </a:lvl3pPr>
            <a:lvl4pPr>
              <a:defRPr lang="fr-FR" sz="1800" smtClean="0">
                <a:latin typeface="+mn-lt"/>
                <a:cs typeface="+mn-cs"/>
              </a:defRPr>
            </a:lvl4pPr>
            <a:lvl5pPr>
              <a:defRPr lang="en-US" sz="1800">
                <a:latin typeface="+mn-lt"/>
                <a:cs typeface="+mn-cs"/>
              </a:defRPr>
            </a:lvl5pPr>
          </a:lstStyle>
          <a:p>
            <a:pPr marL="0" lvl="0" algn="ctr"/>
            <a:r>
              <a:rPr lang="fr-FR" dirty="0"/>
              <a:t>xx</a:t>
            </a:r>
            <a:endParaRPr lang="en-US" dirty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1840" y="6513292"/>
            <a:ext cx="8948737" cy="226591"/>
          </a:xfrm>
        </p:spPr>
        <p:txBody>
          <a:bodyPr wrap="square" lIns="0" tIns="36000" rIns="0" bIns="36000">
            <a:spAutoFit/>
          </a:bodyPr>
          <a:lstStyle>
            <a:lvl1pPr marL="539750" indent="-539750">
              <a:tabLst>
                <a:tab pos="538163" algn="l"/>
              </a:tabLst>
              <a:defRPr sz="1000"/>
            </a:lvl1pPr>
          </a:lstStyle>
          <a:p>
            <a:pPr lvl="0"/>
            <a:r>
              <a:rPr lang="fr-FR" dirty="0"/>
              <a:t>Source :	XXX</a:t>
            </a:r>
          </a:p>
        </p:txBody>
      </p:sp>
      <p:sp>
        <p:nvSpPr>
          <p:cNvPr id="16" name="Espace réservé du texte 19"/>
          <p:cNvSpPr>
            <a:spLocks noGrp="1"/>
          </p:cNvSpPr>
          <p:nvPr>
            <p:ph type="body" sz="quarter" idx="15" hasCustomPrompt="1"/>
          </p:nvPr>
        </p:nvSpPr>
        <p:spPr>
          <a:xfrm>
            <a:off x="563034" y="947807"/>
            <a:ext cx="11004551" cy="307777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fr-FR" dirty="0"/>
              <a:t>Unité de mesure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465B1D6-7C20-4496-839F-D75B7EB18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62" y="5863846"/>
            <a:ext cx="1271724" cy="86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92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816C0C-E475-476A-A574-928F03ADF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B99C2F-81C8-4D16-91D6-3F0FEABDD3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DCE4573-D04E-40D8-B31E-0380646A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62" y="5863846"/>
            <a:ext cx="1271724" cy="86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0228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necteur droit 12"/>
          <p:cNvCxnSpPr/>
          <p:nvPr/>
        </p:nvCxnSpPr>
        <p:spPr>
          <a:xfrm>
            <a:off x="575733" y="908720"/>
            <a:ext cx="11184467" cy="0"/>
          </a:xfrm>
          <a:prstGeom prst="line">
            <a:avLst/>
          </a:prstGeom>
          <a:ln w="19050">
            <a:gradFill flip="none" rotWithShape="1">
              <a:gsLst>
                <a:gs pos="0">
                  <a:schemeClr val="tx2"/>
                </a:gs>
                <a:gs pos="48000">
                  <a:schemeClr val="tx2">
                    <a:alpha val="44000"/>
                  </a:schemeClr>
                </a:gs>
                <a:gs pos="100000">
                  <a:schemeClr val="bg1">
                    <a:alpha val="74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vert="horz" lIns="0" tIns="36000" rIns="108000" bIns="72000" rtlCol="0" anchor="ctr">
            <a:noAutofit/>
          </a:bodyPr>
          <a:lstStyle>
            <a:lvl1pPr algn="l">
              <a:defRPr lang="fr-FR" cap="small" baseline="0"/>
            </a:lvl1pPr>
          </a:lstStyle>
          <a:p>
            <a:pPr lvl="0"/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1604085" y="6438846"/>
            <a:ext cx="576396" cy="3651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fld id="{914AD094-8600-4200-A06E-AF0AC78FB084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2331840" y="6513292"/>
            <a:ext cx="8948737" cy="226591"/>
          </a:xfrm>
        </p:spPr>
        <p:txBody>
          <a:bodyPr wrap="square" lIns="0" tIns="36000" rIns="0" bIns="36000">
            <a:spAutoFit/>
          </a:bodyPr>
          <a:lstStyle>
            <a:lvl1pPr marL="539750" indent="-539750">
              <a:tabLst>
                <a:tab pos="538163" algn="l"/>
              </a:tabLst>
              <a:defRPr sz="1000"/>
            </a:lvl1pPr>
          </a:lstStyle>
          <a:p>
            <a:pPr lvl="0"/>
            <a:r>
              <a:rPr lang="fr-FR" dirty="0"/>
              <a:t>Source :	XXX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828BE70-8DCF-4BEA-AAE1-A98A3222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62" y="5863846"/>
            <a:ext cx="1271724" cy="86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6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20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8F498D-DCFA-3045-A855-2EDB868D5F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594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Light Diapositive de titre Vig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4429067-8A72-425D-BEED-67BAB631B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9"/>
          <a:stretch/>
        </p:blipFill>
        <p:spPr>
          <a:xfrm>
            <a:off x="0" y="-102761"/>
            <a:ext cx="12192000" cy="5136610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71B1B-E9AA-45C6-8095-FB8676A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A2091ECB-BF37-48B2-A19B-8119D180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AEE5B7-75BF-46E1-89B8-0E85A0D8FA6D}"/>
              </a:ext>
            </a:extLst>
          </p:cNvPr>
          <p:cNvSpPr/>
          <p:nvPr/>
        </p:nvSpPr>
        <p:spPr>
          <a:xfrm>
            <a:off x="-184150" y="-276446"/>
            <a:ext cx="12560300" cy="5310296"/>
          </a:xfrm>
          <a:prstGeom prst="rect">
            <a:avLst/>
          </a:prstGeom>
          <a:solidFill>
            <a:srgbClr val="C7C7C7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CC06ECE-9CAD-4CE4-B111-0FD56F2CCD17}"/>
              </a:ext>
            </a:extLst>
          </p:cNvPr>
          <p:cNvGrpSpPr/>
          <p:nvPr/>
        </p:nvGrpSpPr>
        <p:grpSpPr>
          <a:xfrm>
            <a:off x="6325810" y="2357090"/>
            <a:ext cx="3752190" cy="1569660"/>
            <a:chOff x="4562952" y="2820664"/>
            <a:chExt cx="2814142" cy="1569660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2EFC068-D390-43F9-8729-FA579E0CB5CF}"/>
                </a:ext>
              </a:extLst>
            </p:cNvPr>
            <p:cNvSpPr txBox="1"/>
            <p:nvPr userDrawn="1"/>
          </p:nvSpPr>
          <p:spPr>
            <a:xfrm>
              <a:off x="4572000" y="2820664"/>
              <a:ext cx="280509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fr-FR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YOUR WINE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86F802E-51A4-437C-81B3-65ABC1423B3E}"/>
                </a:ext>
              </a:extLst>
            </p:cNvPr>
            <p:cNvSpPr/>
            <p:nvPr userDrawn="1"/>
          </p:nvSpPr>
          <p:spPr>
            <a:xfrm>
              <a:off x="4562952" y="2981338"/>
              <a:ext cx="19082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fr-FR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213909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Light Diapositive de titre Micro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0AEA4A4-80D0-4B8A-9552-F23D5845F0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7"/>
          <a:stretch/>
        </p:blipFill>
        <p:spPr>
          <a:xfrm>
            <a:off x="-7060" y="-106326"/>
            <a:ext cx="12192000" cy="5143715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71B1B-E9AA-45C6-8095-FB8676A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A2091ECB-BF37-48B2-A19B-8119D180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AEE5B7-75BF-46E1-89B8-0E85A0D8FA6D}"/>
              </a:ext>
            </a:extLst>
          </p:cNvPr>
          <p:cNvSpPr/>
          <p:nvPr/>
        </p:nvSpPr>
        <p:spPr>
          <a:xfrm>
            <a:off x="-91167" y="-106326"/>
            <a:ext cx="12560300" cy="5143715"/>
          </a:xfrm>
          <a:prstGeom prst="rect">
            <a:avLst/>
          </a:prstGeom>
          <a:solidFill>
            <a:srgbClr val="C7C7C7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DA7682F-2B6C-4778-8D7F-F67CB00EB7F9}"/>
              </a:ext>
            </a:extLst>
          </p:cNvPr>
          <p:cNvGrpSpPr/>
          <p:nvPr/>
        </p:nvGrpSpPr>
        <p:grpSpPr>
          <a:xfrm>
            <a:off x="6325810" y="2357090"/>
            <a:ext cx="3752190" cy="1569660"/>
            <a:chOff x="4562952" y="2820664"/>
            <a:chExt cx="2814142" cy="1569660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BB48F209-11C9-4942-9C4C-57B007B2B6A3}"/>
                </a:ext>
              </a:extLst>
            </p:cNvPr>
            <p:cNvSpPr txBox="1"/>
            <p:nvPr userDrawn="1"/>
          </p:nvSpPr>
          <p:spPr>
            <a:xfrm>
              <a:off x="4572000" y="2820664"/>
              <a:ext cx="280509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fr-FR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YOUR WINE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9F415E7-CE6C-4071-92BA-F5A9C8321689}"/>
                </a:ext>
              </a:extLst>
            </p:cNvPr>
            <p:cNvSpPr/>
            <p:nvPr userDrawn="1"/>
          </p:nvSpPr>
          <p:spPr>
            <a:xfrm>
              <a:off x="4562952" y="2981338"/>
              <a:ext cx="19082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fr-FR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60286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Light Diapositive de titre C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ur&#10;&#10;Description générée avec un niveau de confiance élevé">
            <a:extLst>
              <a:ext uri="{FF2B5EF4-FFF2-40B4-BE49-F238E27FC236}">
                <a16:creationId xmlns:a16="http://schemas.microsoft.com/office/drawing/2014/main" id="{46475BFE-5EB3-4F63-86B2-D4F72E28E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6"/>
          <a:stretch/>
        </p:blipFill>
        <p:spPr>
          <a:xfrm>
            <a:off x="-28359" y="-223284"/>
            <a:ext cx="12341556" cy="5264508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71B1B-E9AA-45C6-8095-FB8676A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A2091ECB-BF37-48B2-A19B-8119D180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AEE5B7-75BF-46E1-89B8-0E85A0D8FA6D}"/>
              </a:ext>
            </a:extLst>
          </p:cNvPr>
          <p:cNvSpPr/>
          <p:nvPr/>
        </p:nvSpPr>
        <p:spPr>
          <a:xfrm>
            <a:off x="-269062" y="-223284"/>
            <a:ext cx="12560300" cy="5264509"/>
          </a:xfrm>
          <a:prstGeom prst="rect">
            <a:avLst/>
          </a:prstGeom>
          <a:solidFill>
            <a:srgbClr val="C7C7C7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7A0F5B5-EDFF-4BB4-AC5B-52AF3F2186D4}"/>
              </a:ext>
            </a:extLst>
          </p:cNvPr>
          <p:cNvGrpSpPr/>
          <p:nvPr/>
        </p:nvGrpSpPr>
        <p:grpSpPr>
          <a:xfrm>
            <a:off x="6325810" y="2357090"/>
            <a:ext cx="3752190" cy="1569660"/>
            <a:chOff x="4562952" y="2820664"/>
            <a:chExt cx="2814142" cy="1569660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204B730-733D-4587-B118-E32F9B96117D}"/>
                </a:ext>
              </a:extLst>
            </p:cNvPr>
            <p:cNvSpPr txBox="1"/>
            <p:nvPr userDrawn="1"/>
          </p:nvSpPr>
          <p:spPr>
            <a:xfrm>
              <a:off x="4572000" y="2820664"/>
              <a:ext cx="280509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fr-FR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YOUR WINE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1D32697-BE19-4651-873C-B326154A44A6}"/>
                </a:ext>
              </a:extLst>
            </p:cNvPr>
            <p:cNvSpPr/>
            <p:nvPr userDrawn="1"/>
          </p:nvSpPr>
          <p:spPr>
            <a:xfrm>
              <a:off x="4562952" y="2981338"/>
              <a:ext cx="19082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fr-FR" sz="4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89766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Light Diapositive de titre Sensori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D0086053-4135-4498-A0DD-A9CD9FDEC6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61"/>
          <a:stretch/>
        </p:blipFill>
        <p:spPr>
          <a:xfrm>
            <a:off x="-1" y="-148857"/>
            <a:ext cx="12192000" cy="5165455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71B1B-E9AA-45C6-8095-FB8676A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A2091ECB-BF37-48B2-A19B-8119D180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D479CD0-2ABE-4ED9-8C8E-EF302472B640}"/>
              </a:ext>
            </a:extLst>
          </p:cNvPr>
          <p:cNvSpPr/>
          <p:nvPr/>
        </p:nvSpPr>
        <p:spPr>
          <a:xfrm>
            <a:off x="-269356" y="-233916"/>
            <a:ext cx="12716539" cy="5253850"/>
          </a:xfrm>
          <a:prstGeom prst="rect">
            <a:avLst/>
          </a:prstGeom>
          <a:solidFill>
            <a:srgbClr val="F2F2F2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CB0F26C4-018D-4766-AE38-61C276A6AD9F}"/>
              </a:ext>
            </a:extLst>
          </p:cNvPr>
          <p:cNvGrpSpPr/>
          <p:nvPr/>
        </p:nvGrpSpPr>
        <p:grpSpPr>
          <a:xfrm>
            <a:off x="6325810" y="2357090"/>
            <a:ext cx="3752190" cy="1569660"/>
            <a:chOff x="4562952" y="2820664"/>
            <a:chExt cx="2814142" cy="1569660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881D8345-95DD-4326-B85B-1356B132B80E}"/>
                </a:ext>
              </a:extLst>
            </p:cNvPr>
            <p:cNvSpPr txBox="1"/>
            <p:nvPr userDrawn="1"/>
          </p:nvSpPr>
          <p:spPr>
            <a:xfrm>
              <a:off x="4572000" y="2820664"/>
              <a:ext cx="280509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b="1" baseline="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fr-FR" sz="4800" b="1" baseline="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YOUR WINE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C5306B4-3683-4B01-84BD-CFC275388811}"/>
                </a:ext>
              </a:extLst>
            </p:cNvPr>
            <p:cNvSpPr/>
            <p:nvPr userDrawn="1"/>
          </p:nvSpPr>
          <p:spPr>
            <a:xfrm>
              <a:off x="4562952" y="2981338"/>
              <a:ext cx="19082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/>
              <a:r>
                <a:rPr lang="fr-FR" sz="4800" b="1" baseline="0" dirty="0">
                  <a:solidFill>
                    <a:srgbClr val="F8F8F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695780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cept Diapositive de titre Cor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able, intérieur, chaise&#10;&#10;Description générée avec un niveau de confiance très élevé">
            <a:extLst>
              <a:ext uri="{FF2B5EF4-FFF2-40B4-BE49-F238E27FC236}">
                <a16:creationId xmlns:a16="http://schemas.microsoft.com/office/drawing/2014/main" id="{737C69C4-AB55-4712-902B-8B7E9B5640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37" b="11637"/>
          <a:stretch/>
        </p:blipFill>
        <p:spPr>
          <a:xfrm>
            <a:off x="0" y="0"/>
            <a:ext cx="12192000" cy="5541624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71B1B-E9AA-45C6-8095-FB8676A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7811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cept Diapositive de titre Bois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lancher, intérieur, mur, chaise&#10;&#10;Description générée avec un niveau de confiance très élevé">
            <a:extLst>
              <a:ext uri="{FF2B5EF4-FFF2-40B4-BE49-F238E27FC236}">
                <a16:creationId xmlns:a16="http://schemas.microsoft.com/office/drawing/2014/main" id="{4275F836-93E8-44A5-86F5-7DA3E27ED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6" r="-1754" b="7588"/>
          <a:stretch/>
        </p:blipFill>
        <p:spPr>
          <a:xfrm>
            <a:off x="1" y="-16042"/>
            <a:ext cx="12405892" cy="5064292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71B1B-E9AA-45C6-8095-FB8676A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A2091ECB-BF37-48B2-A19B-8119D180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351369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cept Diapositive de titre Vig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383BD09-9FAC-44C3-8D86-133C3B4E38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8" b="9314"/>
          <a:stretch/>
        </p:blipFill>
        <p:spPr>
          <a:xfrm>
            <a:off x="0" y="-7128"/>
            <a:ext cx="12192000" cy="5036328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0" hasCustomPrompt="1"/>
          </p:nvPr>
        </p:nvSpPr>
        <p:spPr>
          <a:xfrm>
            <a:off x="7344834" y="6415902"/>
            <a:ext cx="4320117" cy="276999"/>
          </a:xfrm>
        </p:spPr>
        <p:txBody>
          <a:bodyPr/>
          <a:lstStyle>
            <a:lvl1pPr marL="0" indent="0" algn="r">
              <a:buFontTx/>
              <a:buNone/>
              <a:defRPr sz="1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0F71B1B-E9AA-45C6-8095-FB8676A10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3" y="5556432"/>
            <a:ext cx="1741169" cy="1183216"/>
          </a:xfrm>
          <a:prstGeom prst="rect">
            <a:avLst/>
          </a:prstGeom>
        </p:spPr>
      </p:pic>
      <p:sp>
        <p:nvSpPr>
          <p:cNvPr id="8" name="Sous-titre 2">
            <a:extLst>
              <a:ext uri="{FF2B5EF4-FFF2-40B4-BE49-F238E27FC236}">
                <a16:creationId xmlns:a16="http://schemas.microsoft.com/office/drawing/2014/main" id="{A2091ECB-BF37-48B2-A19B-8119D1803F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0551" y="5778708"/>
            <a:ext cx="8534400" cy="369332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8637862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63034" y="129952"/>
            <a:ext cx="11101917" cy="778098"/>
          </a:xfrm>
          <a:prstGeom prst="rect">
            <a:avLst/>
          </a:prstGeom>
        </p:spPr>
        <p:txBody>
          <a:bodyPr vert="horz" lIns="0" tIns="36000" rIns="0" bIns="72000" rtlCol="0" anchor="ctr">
            <a:noAutofit/>
          </a:bodyPr>
          <a:lstStyle/>
          <a:p>
            <a:pPr lvl="0" algn="l"/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63033" y="1600201"/>
            <a:ext cx="10972800" cy="1520416"/>
          </a:xfrm>
          <a:prstGeom prst="rect">
            <a:avLst/>
          </a:prstGeom>
        </p:spPr>
        <p:txBody>
          <a:bodyPr vert="horz" lIns="36000" tIns="45720" rIns="36000" bIns="45720" rtlCol="0">
            <a:sp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1472598" y="6356351"/>
            <a:ext cx="5763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914AD094-8600-4200-A06E-AF0AC78FB0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66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lang="fr-FR" sz="2000" b="1" kern="1200" cap="small" baseline="0" smtClean="0">
          <a:solidFill>
            <a:schemeClr val="accent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2857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444500" indent="-228600" algn="l" defTabSz="914400" rtl="0" eaLnBrk="1" latinLnBrk="0" hangingPunct="1">
        <a:spcBef>
          <a:spcPct val="20000"/>
        </a:spcBef>
        <a:buClr>
          <a:schemeClr val="accent1"/>
        </a:buClr>
        <a:buFont typeface="Webdings" panose="05030102010509060703" pitchFamily="18" charset="2"/>
        <a:buChar char="4"/>
        <a:tabLst>
          <a:tab pos="1344613" algn="l"/>
        </a:tabLst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72072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989013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C458E3C-F107-4F6B-A9BF-E96E97053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84"/>
            <a:ext cx="3852333" cy="6858000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028611" y="1362456"/>
            <a:ext cx="7959174" cy="3145536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tx2"/>
                </a:solidFill>
                <a:latin typeface="Glober SemiBold Free" charset="0"/>
              </a:rPr>
              <a:t>Chenin Blanc</a:t>
            </a:r>
            <a:br>
              <a:rPr lang="en-US" sz="4000" dirty="0">
                <a:solidFill>
                  <a:schemeClr val="tx2"/>
                </a:solidFill>
                <a:latin typeface="Glober SemiBold Free" charset="0"/>
              </a:rPr>
            </a:br>
            <a:r>
              <a:rPr lang="en-US" sz="4000" dirty="0">
                <a:solidFill>
                  <a:schemeClr val="tx2"/>
                </a:solidFill>
                <a:latin typeface="Glober SemiBold Free" charset="0"/>
              </a:rPr>
              <a:t>ripening dynamics in Anjou:</a:t>
            </a:r>
            <a:br>
              <a:rPr lang="en-US" sz="3600" dirty="0">
                <a:solidFill>
                  <a:schemeClr val="tx2"/>
                </a:solidFill>
                <a:latin typeface="Glober SemiBold Free" charset="0"/>
              </a:rPr>
            </a:br>
            <a:r>
              <a:rPr lang="en-US" sz="3600" dirty="0">
                <a:solidFill>
                  <a:schemeClr val="tx2"/>
                </a:solidFill>
                <a:latin typeface="Glober SemiBold Free" charset="0"/>
              </a:rPr>
              <a:t>focus on the 5 last vintages</a:t>
            </a:r>
            <a:br>
              <a:rPr lang="en-US" sz="3600" dirty="0">
                <a:solidFill>
                  <a:schemeClr val="tx2"/>
                </a:solidFill>
                <a:latin typeface="Glober SemiBold Free" charset="0"/>
              </a:rPr>
            </a:br>
            <a:r>
              <a:rPr lang="en-US" sz="3600" dirty="0">
                <a:solidFill>
                  <a:schemeClr val="tx2"/>
                </a:solidFill>
                <a:latin typeface="Glober SemiBold Free" charset="0"/>
              </a:rPr>
              <a:t>through b</a:t>
            </a:r>
            <a:r>
              <a:rPr lang="en-US" sz="3600" dirty="0">
                <a:solidFill>
                  <a:schemeClr val="tx2"/>
                </a:solidFill>
                <a:latin typeface="Glober SemiBold Free" charset="0"/>
                <a:ea typeface="Glober SemiBold Free" charset="0"/>
                <a:cs typeface="Glober SemiBold Free" charset="0"/>
              </a:rPr>
              <a:t>erry active sugar loading</a:t>
            </a:r>
            <a:br>
              <a:rPr lang="en-US" sz="3600" dirty="0">
                <a:solidFill>
                  <a:schemeClr val="tx2"/>
                </a:solidFill>
                <a:latin typeface="Glober SemiBold Free" charset="0"/>
                <a:ea typeface="Glober SemiBold Free" charset="0"/>
                <a:cs typeface="Glober SemiBold Free" charset="0"/>
              </a:rPr>
            </a:br>
            <a:r>
              <a:rPr lang="en-US" sz="3600" dirty="0">
                <a:solidFill>
                  <a:schemeClr val="tx2"/>
                </a:solidFill>
                <a:latin typeface="Glober SemiBold Free" charset="0"/>
                <a:ea typeface="Glober SemiBold Free" charset="0"/>
                <a:cs typeface="Glober SemiBold Free" charset="0"/>
              </a:rPr>
              <a:t>Harvest position and wine profile</a:t>
            </a:r>
          </a:p>
        </p:txBody>
      </p:sp>
      <p:sp>
        <p:nvSpPr>
          <p:cNvPr id="7" name="Sous-titre 6"/>
          <p:cNvSpPr>
            <a:spLocks noGrp="1"/>
          </p:cNvSpPr>
          <p:nvPr>
            <p:ph type="body" sz="quarter" idx="4294967295"/>
          </p:nvPr>
        </p:nvSpPr>
        <p:spPr>
          <a:xfrm>
            <a:off x="3750564" y="170934"/>
            <a:ext cx="8513064" cy="461665"/>
          </a:xfrm>
        </p:spPr>
        <p:txBody>
          <a:bodyPr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fr-FR" sz="2400" b="1" dirty="0"/>
              <a:t>CHENIN BLANC INTERNATIONAL CONGRESS</a:t>
            </a:r>
            <a:endParaRPr lang="fr-FR" sz="1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197A0D-B3A5-47B9-B0F1-FF344EB30413}"/>
              </a:ext>
            </a:extLst>
          </p:cNvPr>
          <p:cNvSpPr/>
          <p:nvPr/>
        </p:nvSpPr>
        <p:spPr>
          <a:xfrm>
            <a:off x="9089533" y="6243185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Angers, 2 Juillet 2019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BA6218A-7277-46DF-A833-FA6D8050AC3F}"/>
              </a:ext>
            </a:extLst>
          </p:cNvPr>
          <p:cNvSpPr txBox="1"/>
          <p:nvPr/>
        </p:nvSpPr>
        <p:spPr>
          <a:xfrm>
            <a:off x="6894957" y="518803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Nicolas BERNARD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3463780-82B8-4A95-9F60-898926865F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" y="5926601"/>
            <a:ext cx="3983720" cy="9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45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10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CHENIN BLANC berry sugar loading in ANJOU</a:t>
            </a:r>
          </a:p>
        </p:txBody>
      </p: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9D4D6174-5C98-47F6-82C4-C30174633979}"/>
              </a:ext>
            </a:extLst>
          </p:cNvPr>
          <p:cNvGraphicFramePr>
            <a:graphicFrameLocks noGrp="1"/>
          </p:cNvGraphicFramePr>
          <p:nvPr/>
        </p:nvGraphicFramePr>
        <p:xfrm>
          <a:off x="1584894" y="1449850"/>
          <a:ext cx="9116888" cy="4503758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5085615">
                  <a:extLst>
                    <a:ext uri="{9D8B030D-6E8A-4147-A177-3AD203B41FA5}">
                      <a16:colId xmlns:a16="http://schemas.microsoft.com/office/drawing/2014/main" val="3769284568"/>
                    </a:ext>
                  </a:extLst>
                </a:gridCol>
                <a:gridCol w="4031273">
                  <a:extLst>
                    <a:ext uri="{9D8B030D-6E8A-4147-A177-3AD203B41FA5}">
                      <a16:colId xmlns:a16="http://schemas.microsoft.com/office/drawing/2014/main" val="4078952831"/>
                    </a:ext>
                  </a:extLst>
                </a:gridCol>
              </a:tblGrid>
              <a:tr h="9804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Average values for Chenin Blanc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(45 blocks per vintage, 5 vintages)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8904785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Duration of sugar loading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 </a:t>
                      </a:r>
                      <a:r>
                        <a:rPr lang="fr-FR" sz="2000" b="1" dirty="0" err="1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days</a:t>
                      </a:r>
                      <a:endParaRPr lang="fr-FR" sz="24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7057151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Rate of loading during the first phase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7,6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mg/berry/day</a:t>
                      </a:r>
                      <a:endParaRPr lang="fr-FR" sz="24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444229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Maximum sugar quantity per berry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316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mg/berry</a:t>
                      </a:r>
                      <a:endParaRPr lang="fr-FR" sz="20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019982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Average date of sugar loading end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Sept-18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4836133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Potential Degree at the end of sugar loading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12,1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%vol.</a:t>
                      </a:r>
                      <a:endParaRPr lang="fr-FR" sz="20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146959"/>
                  </a:ext>
                </a:extLst>
              </a:tr>
            </a:tbl>
          </a:graphicData>
        </a:graphic>
      </p:graphicFrame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BB53E23-028E-4AFC-85D9-1411BAEC7AFD}"/>
              </a:ext>
            </a:extLst>
          </p:cNvPr>
          <p:cNvSpPr/>
          <p:nvPr/>
        </p:nvSpPr>
        <p:spPr>
          <a:xfrm>
            <a:off x="7627087" y="4572001"/>
            <a:ext cx="2105246" cy="1353255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6991814-ADE9-4912-BB95-17D1B4C080FF}"/>
              </a:ext>
            </a:extLst>
          </p:cNvPr>
          <p:cNvSpPr/>
          <p:nvPr/>
        </p:nvSpPr>
        <p:spPr>
          <a:xfrm>
            <a:off x="6022543" y="2867792"/>
            <a:ext cx="5341090" cy="1320894"/>
          </a:xfrm>
          <a:prstGeom prst="round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/>
              <a:t>VINTAGE EFFECT ?</a:t>
            </a:r>
          </a:p>
        </p:txBody>
      </p:sp>
    </p:spTree>
    <p:extLst>
      <p:ext uri="{BB962C8B-B14F-4D97-AF65-F5344CB8AC3E}">
        <p14:creationId xmlns:p14="http://schemas.microsoft.com/office/powerpoint/2010/main" val="1262360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11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vintage effect on Chenin blanc sugar loading in Anjou</a:t>
            </a:r>
          </a:p>
        </p:txBody>
      </p:sp>
      <p:sp>
        <p:nvSpPr>
          <p:cNvPr id="8" name="Rectangle à coins arrondis 23">
            <a:extLst>
              <a:ext uri="{FF2B5EF4-FFF2-40B4-BE49-F238E27FC236}">
                <a16:creationId xmlns:a16="http://schemas.microsoft.com/office/drawing/2014/main" id="{8F1E3A0A-5E91-4021-988C-F117892C28C5}"/>
              </a:ext>
            </a:extLst>
          </p:cNvPr>
          <p:cNvSpPr/>
          <p:nvPr/>
        </p:nvSpPr>
        <p:spPr>
          <a:xfrm>
            <a:off x="886120" y="2074586"/>
            <a:ext cx="1627843" cy="2576850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Potential degree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at the end of sugar loading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(%vol.)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23">
            <a:extLst>
              <a:ext uri="{FF2B5EF4-FFF2-40B4-BE49-F238E27FC236}">
                <a16:creationId xmlns:a16="http://schemas.microsoft.com/office/drawing/2014/main" id="{8F0CEBC3-E15A-446A-BE27-0A5D7B79F047}"/>
              </a:ext>
            </a:extLst>
          </p:cNvPr>
          <p:cNvSpPr/>
          <p:nvPr/>
        </p:nvSpPr>
        <p:spPr>
          <a:xfrm>
            <a:off x="4643070" y="5990650"/>
            <a:ext cx="4801817" cy="636655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Date of the end of sugar loading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078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12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vintage effect on Chenin blanc sugar loading in Anjou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B52BAF-4A4E-4A3F-AAE8-76B09760B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743" y="1174445"/>
            <a:ext cx="8366472" cy="4736160"/>
          </a:xfrm>
          <a:prstGeom prst="rect">
            <a:avLst/>
          </a:prstGeom>
        </p:spPr>
      </p:pic>
      <p:sp>
        <p:nvSpPr>
          <p:cNvPr id="8" name="Rectangle à coins arrondis 23">
            <a:extLst>
              <a:ext uri="{FF2B5EF4-FFF2-40B4-BE49-F238E27FC236}">
                <a16:creationId xmlns:a16="http://schemas.microsoft.com/office/drawing/2014/main" id="{8F1E3A0A-5E91-4021-988C-F117892C28C5}"/>
              </a:ext>
            </a:extLst>
          </p:cNvPr>
          <p:cNvSpPr/>
          <p:nvPr/>
        </p:nvSpPr>
        <p:spPr>
          <a:xfrm>
            <a:off x="886120" y="2074586"/>
            <a:ext cx="1627843" cy="2576850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Potential degree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at the end of sugar loading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(%vol.)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23">
            <a:extLst>
              <a:ext uri="{FF2B5EF4-FFF2-40B4-BE49-F238E27FC236}">
                <a16:creationId xmlns:a16="http://schemas.microsoft.com/office/drawing/2014/main" id="{8F0CEBC3-E15A-446A-BE27-0A5D7B79F047}"/>
              </a:ext>
            </a:extLst>
          </p:cNvPr>
          <p:cNvSpPr/>
          <p:nvPr/>
        </p:nvSpPr>
        <p:spPr>
          <a:xfrm>
            <a:off x="4643070" y="5990650"/>
            <a:ext cx="4801817" cy="636655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Date of the end of sugar loading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C585A7D-EB07-426B-B843-03F79D4C9190}"/>
              </a:ext>
            </a:extLst>
          </p:cNvPr>
          <p:cNvSpPr>
            <a:spLocks noChangeAspect="1"/>
          </p:cNvSpPr>
          <p:nvPr/>
        </p:nvSpPr>
        <p:spPr>
          <a:xfrm>
            <a:off x="7279749" y="3123508"/>
            <a:ext cx="216000" cy="216000"/>
          </a:xfrm>
          <a:prstGeom prst="ellipse">
            <a:avLst/>
          </a:prstGeom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B8497E-3B5D-4454-892B-DA7DD5647373}"/>
              </a:ext>
            </a:extLst>
          </p:cNvPr>
          <p:cNvSpPr txBox="1"/>
          <p:nvPr/>
        </p:nvSpPr>
        <p:spPr>
          <a:xfrm>
            <a:off x="6186081" y="2986310"/>
            <a:ext cx="1086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tx2"/>
                </a:solidFill>
              </a:rPr>
              <a:t>Average</a:t>
            </a:r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>
                <a:solidFill>
                  <a:schemeClr val="tx2"/>
                </a:solidFill>
              </a:rPr>
              <a:t>5 </a:t>
            </a:r>
            <a:r>
              <a:rPr lang="fr-FR" b="1" dirty="0" err="1">
                <a:solidFill>
                  <a:schemeClr val="tx2"/>
                </a:solidFill>
              </a:rPr>
              <a:t>years</a:t>
            </a:r>
            <a:endParaRPr lang="fr-F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35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13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vintage effect on Chenin blanc sugar loading in Anjou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B52BAF-4A4E-4A3F-AAE8-76B09760B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743" y="1174445"/>
            <a:ext cx="8366472" cy="4736160"/>
          </a:xfrm>
          <a:prstGeom prst="rect">
            <a:avLst/>
          </a:prstGeom>
        </p:spPr>
      </p:pic>
      <p:sp>
        <p:nvSpPr>
          <p:cNvPr id="8" name="Rectangle à coins arrondis 23">
            <a:extLst>
              <a:ext uri="{FF2B5EF4-FFF2-40B4-BE49-F238E27FC236}">
                <a16:creationId xmlns:a16="http://schemas.microsoft.com/office/drawing/2014/main" id="{8F1E3A0A-5E91-4021-988C-F117892C28C5}"/>
              </a:ext>
            </a:extLst>
          </p:cNvPr>
          <p:cNvSpPr/>
          <p:nvPr/>
        </p:nvSpPr>
        <p:spPr>
          <a:xfrm>
            <a:off x="886120" y="2074586"/>
            <a:ext cx="1627843" cy="2576850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Potential degree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at the end of sugar loading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(%vol.)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23">
            <a:extLst>
              <a:ext uri="{FF2B5EF4-FFF2-40B4-BE49-F238E27FC236}">
                <a16:creationId xmlns:a16="http://schemas.microsoft.com/office/drawing/2014/main" id="{8F0CEBC3-E15A-446A-BE27-0A5D7B79F047}"/>
              </a:ext>
            </a:extLst>
          </p:cNvPr>
          <p:cNvSpPr/>
          <p:nvPr/>
        </p:nvSpPr>
        <p:spPr>
          <a:xfrm>
            <a:off x="4643070" y="5990650"/>
            <a:ext cx="4801817" cy="636655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Date of the end of sugar loading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Flèche : double flèche verticale 9">
            <a:extLst>
              <a:ext uri="{FF2B5EF4-FFF2-40B4-BE49-F238E27FC236}">
                <a16:creationId xmlns:a16="http://schemas.microsoft.com/office/drawing/2014/main" id="{34A079C3-2AC4-4BBE-82AE-912FF07FC6DD}"/>
              </a:ext>
            </a:extLst>
          </p:cNvPr>
          <p:cNvSpPr/>
          <p:nvPr/>
        </p:nvSpPr>
        <p:spPr>
          <a:xfrm>
            <a:off x="10935755" y="1734151"/>
            <a:ext cx="180000" cy="2808000"/>
          </a:xfrm>
          <a:prstGeom prst="up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ouble flèche verticale 10">
            <a:extLst>
              <a:ext uri="{FF2B5EF4-FFF2-40B4-BE49-F238E27FC236}">
                <a16:creationId xmlns:a16="http://schemas.microsoft.com/office/drawing/2014/main" id="{AB25A413-E8BC-4DAE-9F48-084567A1E931}"/>
              </a:ext>
            </a:extLst>
          </p:cNvPr>
          <p:cNvSpPr/>
          <p:nvPr/>
        </p:nvSpPr>
        <p:spPr>
          <a:xfrm rot="5400000">
            <a:off x="6949136" y="1974910"/>
            <a:ext cx="180000" cy="5940000"/>
          </a:xfrm>
          <a:prstGeom prst="up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C102F17-9F51-4D9E-9CD5-8A584DBAAFB1}"/>
              </a:ext>
            </a:extLst>
          </p:cNvPr>
          <p:cNvSpPr/>
          <p:nvPr/>
        </p:nvSpPr>
        <p:spPr>
          <a:xfrm>
            <a:off x="6351177" y="4646750"/>
            <a:ext cx="1364905" cy="5963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22 </a:t>
            </a:r>
            <a:r>
              <a:rPr lang="fr-FR" b="1" dirty="0" err="1">
                <a:solidFill>
                  <a:schemeClr val="bg1"/>
                </a:solidFill>
              </a:rPr>
              <a:t>days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6BF44B7-23E6-4E6B-A629-33FBF8563D11}"/>
              </a:ext>
            </a:extLst>
          </p:cNvPr>
          <p:cNvSpPr/>
          <p:nvPr/>
        </p:nvSpPr>
        <p:spPr>
          <a:xfrm>
            <a:off x="10471439" y="2800145"/>
            <a:ext cx="1116000" cy="68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1,5 </a:t>
            </a:r>
            <a:r>
              <a:rPr lang="fr-FR" sz="1600" b="1" dirty="0">
                <a:solidFill>
                  <a:schemeClr val="bg1"/>
                </a:solidFill>
              </a:rPr>
              <a:t>%vol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C79267C-6F4A-4D15-9077-B9DD85E7B100}"/>
              </a:ext>
            </a:extLst>
          </p:cNvPr>
          <p:cNvSpPr>
            <a:spLocks noChangeAspect="1"/>
          </p:cNvSpPr>
          <p:nvPr/>
        </p:nvSpPr>
        <p:spPr>
          <a:xfrm>
            <a:off x="7279749" y="3123508"/>
            <a:ext cx="216000" cy="216000"/>
          </a:xfrm>
          <a:prstGeom prst="ellipse">
            <a:avLst/>
          </a:prstGeom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1504E40-716D-4CA9-965C-6C7AD97E27A7}"/>
              </a:ext>
            </a:extLst>
          </p:cNvPr>
          <p:cNvSpPr txBox="1"/>
          <p:nvPr/>
        </p:nvSpPr>
        <p:spPr>
          <a:xfrm>
            <a:off x="6186081" y="2986310"/>
            <a:ext cx="1086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tx2"/>
                </a:solidFill>
              </a:rPr>
              <a:t>Average</a:t>
            </a:r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>
                <a:solidFill>
                  <a:schemeClr val="tx2"/>
                </a:solidFill>
              </a:rPr>
              <a:t>5 </a:t>
            </a:r>
            <a:r>
              <a:rPr lang="fr-FR" b="1" dirty="0" err="1">
                <a:solidFill>
                  <a:schemeClr val="tx2"/>
                </a:solidFill>
              </a:rPr>
              <a:t>years</a:t>
            </a:r>
            <a:endParaRPr lang="fr-FR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9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14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vintage effect on Chenin blanc sugar loading in Anjou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B52BAF-4A4E-4A3F-AAE8-76B09760B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743" y="1174445"/>
            <a:ext cx="8366472" cy="4736160"/>
          </a:xfrm>
          <a:prstGeom prst="rect">
            <a:avLst/>
          </a:prstGeom>
        </p:spPr>
      </p:pic>
      <p:sp>
        <p:nvSpPr>
          <p:cNvPr id="8" name="Rectangle à coins arrondis 23">
            <a:extLst>
              <a:ext uri="{FF2B5EF4-FFF2-40B4-BE49-F238E27FC236}">
                <a16:creationId xmlns:a16="http://schemas.microsoft.com/office/drawing/2014/main" id="{8F1E3A0A-5E91-4021-988C-F117892C28C5}"/>
              </a:ext>
            </a:extLst>
          </p:cNvPr>
          <p:cNvSpPr/>
          <p:nvPr/>
        </p:nvSpPr>
        <p:spPr>
          <a:xfrm>
            <a:off x="886120" y="2074586"/>
            <a:ext cx="1627843" cy="2576850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Potential degree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at the end of sugar loading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(%vol.)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23">
            <a:extLst>
              <a:ext uri="{FF2B5EF4-FFF2-40B4-BE49-F238E27FC236}">
                <a16:creationId xmlns:a16="http://schemas.microsoft.com/office/drawing/2014/main" id="{8F0CEBC3-E15A-446A-BE27-0A5D7B79F047}"/>
              </a:ext>
            </a:extLst>
          </p:cNvPr>
          <p:cNvSpPr/>
          <p:nvPr/>
        </p:nvSpPr>
        <p:spPr>
          <a:xfrm>
            <a:off x="4643070" y="5990650"/>
            <a:ext cx="4801817" cy="636655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Date of the end of sugar loading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0" name="Flèche : double flèche verticale 9">
            <a:extLst>
              <a:ext uri="{FF2B5EF4-FFF2-40B4-BE49-F238E27FC236}">
                <a16:creationId xmlns:a16="http://schemas.microsoft.com/office/drawing/2014/main" id="{34A079C3-2AC4-4BBE-82AE-912FF07FC6DD}"/>
              </a:ext>
            </a:extLst>
          </p:cNvPr>
          <p:cNvSpPr/>
          <p:nvPr/>
        </p:nvSpPr>
        <p:spPr>
          <a:xfrm>
            <a:off x="10935755" y="1734151"/>
            <a:ext cx="180000" cy="2808000"/>
          </a:xfrm>
          <a:prstGeom prst="up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double flèche verticale 10">
            <a:extLst>
              <a:ext uri="{FF2B5EF4-FFF2-40B4-BE49-F238E27FC236}">
                <a16:creationId xmlns:a16="http://schemas.microsoft.com/office/drawing/2014/main" id="{AB25A413-E8BC-4DAE-9F48-084567A1E931}"/>
              </a:ext>
            </a:extLst>
          </p:cNvPr>
          <p:cNvSpPr/>
          <p:nvPr/>
        </p:nvSpPr>
        <p:spPr>
          <a:xfrm rot="5400000">
            <a:off x="6949136" y="1974910"/>
            <a:ext cx="180000" cy="5940000"/>
          </a:xfrm>
          <a:prstGeom prst="up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C102F17-9F51-4D9E-9CD5-8A584DBAAFB1}"/>
              </a:ext>
            </a:extLst>
          </p:cNvPr>
          <p:cNvSpPr/>
          <p:nvPr/>
        </p:nvSpPr>
        <p:spPr>
          <a:xfrm>
            <a:off x="6351177" y="4646750"/>
            <a:ext cx="1364905" cy="5963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22 </a:t>
            </a:r>
            <a:r>
              <a:rPr lang="fr-FR" b="1" dirty="0" err="1">
                <a:solidFill>
                  <a:schemeClr val="bg1"/>
                </a:solidFill>
              </a:rPr>
              <a:t>days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D6BF44B7-23E6-4E6B-A629-33FBF8563D11}"/>
              </a:ext>
            </a:extLst>
          </p:cNvPr>
          <p:cNvSpPr/>
          <p:nvPr/>
        </p:nvSpPr>
        <p:spPr>
          <a:xfrm>
            <a:off x="10471439" y="2800145"/>
            <a:ext cx="1116000" cy="6840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1,5 </a:t>
            </a:r>
            <a:r>
              <a:rPr lang="fr-FR" sz="1600" b="1" dirty="0">
                <a:solidFill>
                  <a:schemeClr val="bg1"/>
                </a:solidFill>
              </a:rPr>
              <a:t>%vol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079F0CD-E4A5-4C08-901B-D2192AF62847}"/>
              </a:ext>
            </a:extLst>
          </p:cNvPr>
          <p:cNvSpPr>
            <a:spLocks noChangeAspect="1"/>
          </p:cNvSpPr>
          <p:nvPr/>
        </p:nvSpPr>
        <p:spPr>
          <a:xfrm>
            <a:off x="7279749" y="3123508"/>
            <a:ext cx="216000" cy="216000"/>
          </a:xfrm>
          <a:prstGeom prst="ellipse">
            <a:avLst/>
          </a:prstGeom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AB793F8-7160-4E33-9547-30F98F885147}"/>
              </a:ext>
            </a:extLst>
          </p:cNvPr>
          <p:cNvSpPr txBox="1"/>
          <p:nvPr/>
        </p:nvSpPr>
        <p:spPr>
          <a:xfrm>
            <a:off x="6186081" y="2986310"/>
            <a:ext cx="1086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chemeClr val="tx2"/>
                </a:solidFill>
              </a:rPr>
              <a:t>Average</a:t>
            </a:r>
            <a:endParaRPr lang="fr-FR" b="1" dirty="0">
              <a:solidFill>
                <a:schemeClr val="tx2"/>
              </a:solidFill>
            </a:endParaRPr>
          </a:p>
          <a:p>
            <a:r>
              <a:rPr lang="fr-FR" b="1" dirty="0">
                <a:solidFill>
                  <a:schemeClr val="tx2"/>
                </a:solidFill>
              </a:rPr>
              <a:t>5 </a:t>
            </a:r>
            <a:r>
              <a:rPr lang="fr-FR" b="1" dirty="0" err="1">
                <a:solidFill>
                  <a:schemeClr val="tx2"/>
                </a:solidFill>
              </a:rPr>
              <a:t>years</a:t>
            </a:r>
            <a:endParaRPr lang="fr-FR" b="1" dirty="0">
              <a:solidFill>
                <a:schemeClr val="tx2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5EA3E73-4329-4B3F-BBE9-6E075BA1DA7E}"/>
              </a:ext>
            </a:extLst>
          </p:cNvPr>
          <p:cNvSpPr/>
          <p:nvPr/>
        </p:nvSpPr>
        <p:spPr>
          <a:xfrm>
            <a:off x="4588470" y="2658321"/>
            <a:ext cx="5341090" cy="1320894"/>
          </a:xfrm>
          <a:prstGeom prst="round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/>
              <a:t>WHAT CAN EXPLAIN THAT VINTAGE EFFECT ?</a:t>
            </a:r>
          </a:p>
        </p:txBody>
      </p:sp>
    </p:spTree>
    <p:extLst>
      <p:ext uri="{BB962C8B-B14F-4D97-AF65-F5344CB8AC3E}">
        <p14:creationId xmlns:p14="http://schemas.microsoft.com/office/powerpoint/2010/main" val="2920218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4BA37-AFB2-40D5-A078-8CC84A92A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duration of sugar loading &amp; climate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5035C21-F46F-45C5-A40F-CABEF78B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15</a:t>
            </a:fld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CFA6180-CC66-4E82-B90A-81A090E3C5F9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043060-1F57-453B-BDD4-337CF505F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13" name="Rectangle à coins arrondis 23">
            <a:extLst>
              <a:ext uri="{FF2B5EF4-FFF2-40B4-BE49-F238E27FC236}">
                <a16:creationId xmlns:a16="http://schemas.microsoft.com/office/drawing/2014/main" id="{03A67DFA-8EFA-491D-8613-C1C650070268}"/>
              </a:ext>
            </a:extLst>
          </p:cNvPr>
          <p:cNvSpPr/>
          <p:nvPr/>
        </p:nvSpPr>
        <p:spPr>
          <a:xfrm rot="16200000">
            <a:off x="-690685" y="2701938"/>
            <a:ext cx="3452697" cy="775572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Duration of sugar loading </a:t>
            </a:r>
            <a:r>
              <a:rPr lang="en-US" b="1" dirty="0">
                <a:solidFill>
                  <a:schemeClr val="accent1"/>
                </a:solidFill>
              </a:rPr>
              <a:t>(day)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6" name="Rectangle à coins arrondis 23">
            <a:extLst>
              <a:ext uri="{FF2B5EF4-FFF2-40B4-BE49-F238E27FC236}">
                <a16:creationId xmlns:a16="http://schemas.microsoft.com/office/drawing/2014/main" id="{39B49F80-8E53-4CA4-9BDF-752B5B81A835}"/>
              </a:ext>
            </a:extLst>
          </p:cNvPr>
          <p:cNvSpPr/>
          <p:nvPr/>
        </p:nvSpPr>
        <p:spPr>
          <a:xfrm>
            <a:off x="2110696" y="5295417"/>
            <a:ext cx="2621561" cy="1133662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Average summer temperature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(°C)</a:t>
            </a:r>
            <a:endParaRPr lang="fr-FR" sz="2000" b="1" dirty="0">
              <a:solidFill>
                <a:schemeClr val="accent2"/>
              </a:solidFill>
            </a:endParaRPr>
          </a:p>
        </p:txBody>
      </p:sp>
      <p:sp>
        <p:nvSpPr>
          <p:cNvPr id="17" name="Rectangle à coins arrondis 23">
            <a:extLst>
              <a:ext uri="{FF2B5EF4-FFF2-40B4-BE49-F238E27FC236}">
                <a16:creationId xmlns:a16="http://schemas.microsoft.com/office/drawing/2014/main" id="{2214FEF7-9390-4B3C-A924-F61BB3FD1912}"/>
              </a:ext>
            </a:extLst>
          </p:cNvPr>
          <p:cNvSpPr/>
          <p:nvPr/>
        </p:nvSpPr>
        <p:spPr>
          <a:xfrm>
            <a:off x="5483451" y="5295417"/>
            <a:ext cx="2621561" cy="1133662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6"/>
                </a:solidFill>
              </a:rPr>
              <a:t>Total rainfall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</a:rPr>
              <a:t>during summer (mm)</a:t>
            </a:r>
            <a:endParaRPr lang="fr-FR" sz="2000" b="1" dirty="0">
              <a:solidFill>
                <a:schemeClr val="accent6"/>
              </a:solidFill>
            </a:endParaRPr>
          </a:p>
        </p:txBody>
      </p:sp>
      <p:sp>
        <p:nvSpPr>
          <p:cNvPr id="18" name="Rectangle à coins arrondis 23">
            <a:extLst>
              <a:ext uri="{FF2B5EF4-FFF2-40B4-BE49-F238E27FC236}">
                <a16:creationId xmlns:a16="http://schemas.microsoft.com/office/drawing/2014/main" id="{E102E7E6-D189-406C-9273-4C646386BC0C}"/>
              </a:ext>
            </a:extLst>
          </p:cNvPr>
          <p:cNvSpPr/>
          <p:nvPr/>
        </p:nvSpPr>
        <p:spPr>
          <a:xfrm>
            <a:off x="8960615" y="5290248"/>
            <a:ext cx="2621561" cy="1133662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Average daily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hours of sun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during summer (h)</a:t>
            </a:r>
            <a:endParaRPr lang="fr-FR" sz="2000" b="1" dirty="0">
              <a:solidFill>
                <a:schemeClr val="tx2"/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A09693D-EE67-43EA-9CCC-3B2699160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230" y="1295620"/>
            <a:ext cx="3569084" cy="393204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49AEAC-2BE5-4973-91F0-A03814FD3F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313" y="1303662"/>
            <a:ext cx="3591115" cy="3924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8C55F7-5C0F-41AA-A580-F127522DA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315" y="1289436"/>
            <a:ext cx="3580128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31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4BA37-AFB2-40D5-A078-8CC84A92A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rate of sugar loading &amp; climate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5035C21-F46F-45C5-A40F-CABEF78B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16</a:t>
            </a:fld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CFA6180-CC66-4E82-B90A-81A090E3C5F9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043060-1F57-453B-BDD4-337CF505F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13" name="Rectangle à coins arrondis 23">
            <a:extLst>
              <a:ext uri="{FF2B5EF4-FFF2-40B4-BE49-F238E27FC236}">
                <a16:creationId xmlns:a16="http://schemas.microsoft.com/office/drawing/2014/main" id="{03A67DFA-8EFA-491D-8613-C1C650070268}"/>
              </a:ext>
            </a:extLst>
          </p:cNvPr>
          <p:cNvSpPr/>
          <p:nvPr/>
        </p:nvSpPr>
        <p:spPr>
          <a:xfrm rot="16200000">
            <a:off x="-690685" y="2701938"/>
            <a:ext cx="3452697" cy="775572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Rate of sugar loading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(mg/berry/day)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6" name="Rectangle à coins arrondis 23">
            <a:extLst>
              <a:ext uri="{FF2B5EF4-FFF2-40B4-BE49-F238E27FC236}">
                <a16:creationId xmlns:a16="http://schemas.microsoft.com/office/drawing/2014/main" id="{39B49F80-8E53-4CA4-9BDF-752B5B81A835}"/>
              </a:ext>
            </a:extLst>
          </p:cNvPr>
          <p:cNvSpPr/>
          <p:nvPr/>
        </p:nvSpPr>
        <p:spPr>
          <a:xfrm>
            <a:off x="2110696" y="5295417"/>
            <a:ext cx="2621561" cy="1133662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Average summer temperature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(°C)</a:t>
            </a:r>
            <a:endParaRPr lang="fr-FR" sz="2000" b="1" dirty="0">
              <a:solidFill>
                <a:schemeClr val="accent2"/>
              </a:solidFill>
            </a:endParaRPr>
          </a:p>
        </p:txBody>
      </p:sp>
      <p:sp>
        <p:nvSpPr>
          <p:cNvPr id="17" name="Rectangle à coins arrondis 23">
            <a:extLst>
              <a:ext uri="{FF2B5EF4-FFF2-40B4-BE49-F238E27FC236}">
                <a16:creationId xmlns:a16="http://schemas.microsoft.com/office/drawing/2014/main" id="{2214FEF7-9390-4B3C-A924-F61BB3FD1912}"/>
              </a:ext>
            </a:extLst>
          </p:cNvPr>
          <p:cNvSpPr/>
          <p:nvPr/>
        </p:nvSpPr>
        <p:spPr>
          <a:xfrm>
            <a:off x="5483451" y="5295417"/>
            <a:ext cx="2621561" cy="1133662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6"/>
                </a:solidFill>
              </a:rPr>
              <a:t>Total rainfall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</a:rPr>
              <a:t>during summer (mm)</a:t>
            </a:r>
            <a:endParaRPr lang="fr-FR" sz="2000" b="1" dirty="0">
              <a:solidFill>
                <a:schemeClr val="accent6"/>
              </a:solidFill>
            </a:endParaRPr>
          </a:p>
        </p:txBody>
      </p:sp>
      <p:sp>
        <p:nvSpPr>
          <p:cNvPr id="18" name="Rectangle à coins arrondis 23">
            <a:extLst>
              <a:ext uri="{FF2B5EF4-FFF2-40B4-BE49-F238E27FC236}">
                <a16:creationId xmlns:a16="http://schemas.microsoft.com/office/drawing/2014/main" id="{E102E7E6-D189-406C-9273-4C646386BC0C}"/>
              </a:ext>
            </a:extLst>
          </p:cNvPr>
          <p:cNvSpPr/>
          <p:nvPr/>
        </p:nvSpPr>
        <p:spPr>
          <a:xfrm>
            <a:off x="8960615" y="5290248"/>
            <a:ext cx="2621561" cy="1133662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Average daily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hours of sun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during summer (h)</a:t>
            </a:r>
            <a:endParaRPr lang="fr-FR" sz="2000" b="1" dirty="0">
              <a:solidFill>
                <a:schemeClr val="tx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5BD25A-1290-4107-BFDC-2538A9FE6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839" y="1270946"/>
            <a:ext cx="3607219" cy="3924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2DEEFA1-287A-49A3-96B0-C2920B514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5291" y="1270949"/>
            <a:ext cx="3608029" cy="3924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BBA4FF6-6AB6-4BD2-ABC7-BC9377C05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791" y="1270946"/>
            <a:ext cx="3607230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48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17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vintage effect on rate &amp; duration of sugar loading</a:t>
            </a:r>
          </a:p>
        </p:txBody>
      </p:sp>
      <p:sp>
        <p:nvSpPr>
          <p:cNvPr id="8" name="Rectangle à coins arrondis 23">
            <a:extLst>
              <a:ext uri="{FF2B5EF4-FFF2-40B4-BE49-F238E27FC236}">
                <a16:creationId xmlns:a16="http://schemas.microsoft.com/office/drawing/2014/main" id="{8F1E3A0A-5E91-4021-988C-F117892C28C5}"/>
              </a:ext>
            </a:extLst>
          </p:cNvPr>
          <p:cNvSpPr/>
          <p:nvPr/>
        </p:nvSpPr>
        <p:spPr>
          <a:xfrm>
            <a:off x="888492" y="2420332"/>
            <a:ext cx="2033196" cy="2017336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Rate of sugar loading</a:t>
            </a:r>
          </a:p>
          <a:p>
            <a:pPr marL="0" lvl="4" algn="ctr">
              <a:lnSpc>
                <a:spcPct val="120000"/>
              </a:lnSpc>
            </a:pPr>
            <a:endParaRPr lang="en-US" sz="1050" b="1" dirty="0">
              <a:solidFill>
                <a:schemeClr val="accent1"/>
              </a:solidFill>
            </a:endParaRP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(mg/berry/day)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23">
            <a:extLst>
              <a:ext uri="{FF2B5EF4-FFF2-40B4-BE49-F238E27FC236}">
                <a16:creationId xmlns:a16="http://schemas.microsoft.com/office/drawing/2014/main" id="{8F0CEBC3-E15A-446A-BE27-0A5D7B79F047}"/>
              </a:ext>
            </a:extLst>
          </p:cNvPr>
          <p:cNvSpPr/>
          <p:nvPr/>
        </p:nvSpPr>
        <p:spPr>
          <a:xfrm>
            <a:off x="4746762" y="5984753"/>
            <a:ext cx="4801817" cy="636655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Duration of sugar loading (day)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7EA3A9-D55B-4BD0-AEFD-2FF0E19A5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282" y="1164266"/>
            <a:ext cx="7869988" cy="4737600"/>
          </a:xfrm>
          <a:prstGeom prst="rect">
            <a:avLst/>
          </a:prstGeom>
        </p:spPr>
      </p:pic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5216E72D-EB24-43AF-963F-00E50BADC27F}"/>
              </a:ext>
            </a:extLst>
          </p:cNvPr>
          <p:cNvSpPr/>
          <p:nvPr/>
        </p:nvSpPr>
        <p:spPr>
          <a:xfrm>
            <a:off x="4746762" y="1848970"/>
            <a:ext cx="4801817" cy="2514600"/>
          </a:xfrm>
          <a:custGeom>
            <a:avLst/>
            <a:gdLst>
              <a:gd name="connsiteX0" fmla="*/ 4551829 w 4551829"/>
              <a:gd name="connsiteY0" fmla="*/ 2514600 h 2514600"/>
              <a:gd name="connsiteX1" fmla="*/ 1566582 w 4551829"/>
              <a:gd name="connsiteY1" fmla="*/ 1694330 h 2514600"/>
              <a:gd name="connsiteX2" fmla="*/ 0 w 4551829"/>
              <a:gd name="connsiteY2" fmla="*/ 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51829" h="2514600">
                <a:moveTo>
                  <a:pt x="4551829" y="2514600"/>
                </a:moveTo>
                <a:cubicBezTo>
                  <a:pt x="3438524" y="2314015"/>
                  <a:pt x="2325220" y="2113430"/>
                  <a:pt x="1566582" y="1694330"/>
                </a:cubicBezTo>
                <a:cubicBezTo>
                  <a:pt x="807944" y="1275230"/>
                  <a:pt x="403972" y="637615"/>
                  <a:pt x="0" y="0"/>
                </a:cubicBezTo>
              </a:path>
            </a:pathLst>
          </a:custGeom>
          <a:noFill/>
          <a:ln w="101600">
            <a:solidFill>
              <a:schemeClr val="accent2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883311-2391-4304-A949-1367BFD537D2}"/>
              </a:ext>
            </a:extLst>
          </p:cNvPr>
          <p:cNvSpPr txBox="1"/>
          <p:nvPr/>
        </p:nvSpPr>
        <p:spPr>
          <a:xfrm>
            <a:off x="6420970" y="3163734"/>
            <a:ext cx="340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2"/>
                </a:solidFill>
              </a:rPr>
              <a:t>INCREASING TEMPERATURE</a:t>
            </a:r>
          </a:p>
        </p:txBody>
      </p:sp>
    </p:spTree>
    <p:extLst>
      <p:ext uri="{BB962C8B-B14F-4D97-AF65-F5344CB8AC3E}">
        <p14:creationId xmlns:p14="http://schemas.microsoft.com/office/powerpoint/2010/main" val="32998864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27EA3A9-D55B-4BD0-AEFD-2FF0E19A5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282" y="1164266"/>
            <a:ext cx="7869988" cy="47376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18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vintage effect on rate &amp; duration of sugar loading</a:t>
            </a:r>
          </a:p>
        </p:txBody>
      </p:sp>
      <p:sp>
        <p:nvSpPr>
          <p:cNvPr id="8" name="Rectangle à coins arrondis 23">
            <a:extLst>
              <a:ext uri="{FF2B5EF4-FFF2-40B4-BE49-F238E27FC236}">
                <a16:creationId xmlns:a16="http://schemas.microsoft.com/office/drawing/2014/main" id="{8F1E3A0A-5E91-4021-988C-F117892C28C5}"/>
              </a:ext>
            </a:extLst>
          </p:cNvPr>
          <p:cNvSpPr/>
          <p:nvPr/>
        </p:nvSpPr>
        <p:spPr>
          <a:xfrm>
            <a:off x="888492" y="2420332"/>
            <a:ext cx="2033196" cy="2017336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Rate of sugar loading</a:t>
            </a:r>
          </a:p>
          <a:p>
            <a:pPr marL="0" lvl="4" algn="ctr">
              <a:lnSpc>
                <a:spcPct val="120000"/>
              </a:lnSpc>
            </a:pPr>
            <a:endParaRPr lang="en-US" sz="1050" b="1" dirty="0">
              <a:solidFill>
                <a:schemeClr val="accent1"/>
              </a:solidFill>
            </a:endParaRP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(mg/berry/day)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23">
            <a:extLst>
              <a:ext uri="{FF2B5EF4-FFF2-40B4-BE49-F238E27FC236}">
                <a16:creationId xmlns:a16="http://schemas.microsoft.com/office/drawing/2014/main" id="{8F0CEBC3-E15A-446A-BE27-0A5D7B79F047}"/>
              </a:ext>
            </a:extLst>
          </p:cNvPr>
          <p:cNvSpPr/>
          <p:nvPr/>
        </p:nvSpPr>
        <p:spPr>
          <a:xfrm>
            <a:off x="4746762" y="5984753"/>
            <a:ext cx="4801817" cy="636655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Duration of sugar loading (day)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883311-2391-4304-A949-1367BFD537D2}"/>
              </a:ext>
            </a:extLst>
          </p:cNvPr>
          <p:cNvSpPr txBox="1"/>
          <p:nvPr/>
        </p:nvSpPr>
        <p:spPr>
          <a:xfrm>
            <a:off x="6420970" y="3163734"/>
            <a:ext cx="360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INCREASING PRECIPITATIONS</a:t>
            </a:r>
          </a:p>
        </p:txBody>
      </p:sp>
      <p:sp>
        <p:nvSpPr>
          <p:cNvPr id="7" name="Forme libre : forme 6">
            <a:extLst>
              <a:ext uri="{FF2B5EF4-FFF2-40B4-BE49-F238E27FC236}">
                <a16:creationId xmlns:a16="http://schemas.microsoft.com/office/drawing/2014/main" id="{82E5DF58-16F3-47B5-B471-3E7843A18BC4}"/>
              </a:ext>
            </a:extLst>
          </p:cNvPr>
          <p:cNvSpPr/>
          <p:nvPr/>
        </p:nvSpPr>
        <p:spPr>
          <a:xfrm>
            <a:off x="4269091" y="1882809"/>
            <a:ext cx="5211086" cy="2554859"/>
          </a:xfrm>
          <a:custGeom>
            <a:avLst/>
            <a:gdLst>
              <a:gd name="connsiteX0" fmla="*/ 296186 w 5211086"/>
              <a:gd name="connsiteY0" fmla="*/ 1788377 h 2554859"/>
              <a:gd name="connsiteX1" fmla="*/ 7074 w 5211086"/>
              <a:gd name="connsiteY1" fmla="*/ 410053 h 2554859"/>
              <a:gd name="connsiteX2" fmla="*/ 558403 w 5211086"/>
              <a:gd name="connsiteY2" fmla="*/ 67153 h 2554859"/>
              <a:gd name="connsiteX3" fmla="*/ 1990515 w 5211086"/>
              <a:gd name="connsiteY3" fmla="*/ 1553053 h 2554859"/>
              <a:gd name="connsiteX4" fmla="*/ 5211086 w 5211086"/>
              <a:gd name="connsiteY4" fmla="*/ 2554859 h 2554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11086" h="2554859">
                <a:moveTo>
                  <a:pt x="296186" y="1788377"/>
                </a:moveTo>
                <a:cubicBezTo>
                  <a:pt x="129778" y="1242650"/>
                  <a:pt x="-36629" y="696924"/>
                  <a:pt x="7074" y="410053"/>
                </a:cubicBezTo>
                <a:cubicBezTo>
                  <a:pt x="50777" y="123182"/>
                  <a:pt x="227830" y="-123347"/>
                  <a:pt x="558403" y="67153"/>
                </a:cubicBezTo>
                <a:cubicBezTo>
                  <a:pt x="888976" y="257653"/>
                  <a:pt x="1215068" y="1138435"/>
                  <a:pt x="1990515" y="1553053"/>
                </a:cubicBezTo>
                <a:cubicBezTo>
                  <a:pt x="2765962" y="1967671"/>
                  <a:pt x="3988524" y="2261265"/>
                  <a:pt x="5211086" y="2554859"/>
                </a:cubicBezTo>
              </a:path>
            </a:pathLst>
          </a:custGeom>
          <a:noFill/>
          <a:ln w="101600">
            <a:solidFill>
              <a:schemeClr val="accent6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6413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27EA3A9-D55B-4BD0-AEFD-2FF0E19A5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282" y="1164266"/>
            <a:ext cx="7869988" cy="47376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19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vintage effect on rate &amp; duration of sugar loading</a:t>
            </a:r>
          </a:p>
        </p:txBody>
      </p:sp>
      <p:sp>
        <p:nvSpPr>
          <p:cNvPr id="8" name="Rectangle à coins arrondis 23">
            <a:extLst>
              <a:ext uri="{FF2B5EF4-FFF2-40B4-BE49-F238E27FC236}">
                <a16:creationId xmlns:a16="http://schemas.microsoft.com/office/drawing/2014/main" id="{8F1E3A0A-5E91-4021-988C-F117892C28C5}"/>
              </a:ext>
            </a:extLst>
          </p:cNvPr>
          <p:cNvSpPr/>
          <p:nvPr/>
        </p:nvSpPr>
        <p:spPr>
          <a:xfrm>
            <a:off x="888492" y="2420332"/>
            <a:ext cx="2033196" cy="2017336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Rate of sugar loading</a:t>
            </a:r>
          </a:p>
          <a:p>
            <a:pPr marL="0" lvl="4" algn="ctr">
              <a:lnSpc>
                <a:spcPct val="120000"/>
              </a:lnSpc>
            </a:pPr>
            <a:endParaRPr lang="en-US" sz="1050" b="1" dirty="0">
              <a:solidFill>
                <a:schemeClr val="accent1"/>
              </a:solidFill>
            </a:endParaRP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(mg/berry/day)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23">
            <a:extLst>
              <a:ext uri="{FF2B5EF4-FFF2-40B4-BE49-F238E27FC236}">
                <a16:creationId xmlns:a16="http://schemas.microsoft.com/office/drawing/2014/main" id="{8F0CEBC3-E15A-446A-BE27-0A5D7B79F047}"/>
              </a:ext>
            </a:extLst>
          </p:cNvPr>
          <p:cNvSpPr/>
          <p:nvPr/>
        </p:nvSpPr>
        <p:spPr>
          <a:xfrm>
            <a:off x="4746762" y="5984753"/>
            <a:ext cx="4801817" cy="636655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Duration of sugar loading (day)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8883311-2391-4304-A949-1367BFD537D2}"/>
              </a:ext>
            </a:extLst>
          </p:cNvPr>
          <p:cNvSpPr txBox="1"/>
          <p:nvPr/>
        </p:nvSpPr>
        <p:spPr>
          <a:xfrm>
            <a:off x="6420970" y="3163734"/>
            <a:ext cx="3117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/>
                </a:solidFill>
              </a:rPr>
              <a:t>INCREASING RADIATIONS</a:t>
            </a: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7C0A2CF9-FA7F-4021-BDF4-1248F9F6CE25}"/>
              </a:ext>
            </a:extLst>
          </p:cNvPr>
          <p:cNvSpPr/>
          <p:nvPr/>
        </p:nvSpPr>
        <p:spPr>
          <a:xfrm>
            <a:off x="4354145" y="1910149"/>
            <a:ext cx="5159652" cy="2567725"/>
          </a:xfrm>
          <a:custGeom>
            <a:avLst/>
            <a:gdLst>
              <a:gd name="connsiteX0" fmla="*/ 5159652 w 5159652"/>
              <a:gd name="connsiteY0" fmla="*/ 2567725 h 2567725"/>
              <a:gd name="connsiteX1" fmla="*/ 2093723 w 5159652"/>
              <a:gd name="connsiteY1" fmla="*/ 1834860 h 2567725"/>
              <a:gd name="connsiteX2" fmla="*/ 459905 w 5159652"/>
              <a:gd name="connsiteY2" fmla="*/ 160701 h 2567725"/>
              <a:gd name="connsiteX3" fmla="*/ 9428 w 5159652"/>
              <a:gd name="connsiteY3" fmla="*/ 214490 h 2567725"/>
              <a:gd name="connsiteX4" fmla="*/ 197687 w 5159652"/>
              <a:gd name="connsiteY4" fmla="*/ 1465066 h 256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59652" h="2567725">
                <a:moveTo>
                  <a:pt x="5159652" y="2567725"/>
                </a:moveTo>
                <a:cubicBezTo>
                  <a:pt x="4018333" y="2401878"/>
                  <a:pt x="2877014" y="2236031"/>
                  <a:pt x="2093723" y="1834860"/>
                </a:cubicBezTo>
                <a:cubicBezTo>
                  <a:pt x="1310432" y="1433689"/>
                  <a:pt x="807287" y="430763"/>
                  <a:pt x="459905" y="160701"/>
                </a:cubicBezTo>
                <a:cubicBezTo>
                  <a:pt x="112523" y="-109361"/>
                  <a:pt x="53131" y="-2904"/>
                  <a:pt x="9428" y="214490"/>
                </a:cubicBezTo>
                <a:cubicBezTo>
                  <a:pt x="-34275" y="431884"/>
                  <a:pt x="81706" y="948475"/>
                  <a:pt x="197687" y="1465066"/>
                </a:cubicBezTo>
              </a:path>
            </a:pathLst>
          </a:custGeom>
          <a:noFill/>
          <a:ln w="104775"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542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SINCE 2014, 45 BLOCKS OF CHENIN BLANC LOCATED IN ANJOU</a:t>
            </a:r>
            <a:endParaRPr lang="fr-FR" sz="2400" i="1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275DCB-C511-4FD0-BB30-A456C428AD98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33D9374-1621-4F42-B481-C1C61BD7B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606" y="1338890"/>
            <a:ext cx="11101917" cy="5213671"/>
          </a:xfrm>
          <a:prstGeom prst="rect">
            <a:avLst/>
          </a:prstGeom>
        </p:spPr>
      </p:pic>
      <p:pic>
        <p:nvPicPr>
          <p:cNvPr id="7" name="Graphique 6" descr="Loupe">
            <a:extLst>
              <a:ext uri="{FF2B5EF4-FFF2-40B4-BE49-F238E27FC236}">
                <a16:creationId xmlns:a16="http://schemas.microsoft.com/office/drawing/2014/main" id="{B1894249-D1EB-4B72-A220-9FBC5BB66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4964" y="2327113"/>
            <a:ext cx="3154525" cy="315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10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20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vintage effect on Chenin blanc berry volume in Anjou</a:t>
            </a:r>
          </a:p>
        </p:txBody>
      </p:sp>
      <p:sp>
        <p:nvSpPr>
          <p:cNvPr id="8" name="Rectangle à coins arrondis 23">
            <a:extLst>
              <a:ext uri="{FF2B5EF4-FFF2-40B4-BE49-F238E27FC236}">
                <a16:creationId xmlns:a16="http://schemas.microsoft.com/office/drawing/2014/main" id="{8F1E3A0A-5E91-4021-988C-F117892C28C5}"/>
              </a:ext>
            </a:extLst>
          </p:cNvPr>
          <p:cNvSpPr/>
          <p:nvPr/>
        </p:nvSpPr>
        <p:spPr>
          <a:xfrm>
            <a:off x="760386" y="2450509"/>
            <a:ext cx="2033196" cy="2218728"/>
          </a:xfrm>
          <a:prstGeom prst="round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</a:rPr>
              <a:t>Average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</a:rPr>
              <a:t>berry volume</a:t>
            </a:r>
          </a:p>
          <a:p>
            <a:pPr marL="0" lvl="4" algn="ctr">
              <a:lnSpc>
                <a:spcPct val="120000"/>
              </a:lnSpc>
            </a:pPr>
            <a:endParaRPr lang="en-US" sz="1050" b="1" dirty="0">
              <a:solidFill>
                <a:schemeClr val="tx1"/>
              </a:solidFill>
            </a:endParaRPr>
          </a:p>
          <a:p>
            <a:pPr marL="0" lvl="4" algn="ctr">
              <a:lnSpc>
                <a:spcPct val="120000"/>
              </a:lnSpc>
            </a:pPr>
            <a:r>
              <a:rPr lang="en-US" b="1" dirty="0">
                <a:solidFill>
                  <a:schemeClr val="tx1"/>
                </a:solidFill>
              </a:rPr>
              <a:t>(Volume max</a:t>
            </a:r>
          </a:p>
          <a:p>
            <a:pPr marL="0" lvl="4" algn="ctr">
              <a:lnSpc>
                <a:spcPct val="120000"/>
              </a:lnSpc>
            </a:pPr>
            <a:r>
              <a:rPr lang="en-US" b="1" dirty="0">
                <a:solidFill>
                  <a:schemeClr val="tx1"/>
                </a:solidFill>
              </a:rPr>
              <a:t>in mL)</a:t>
            </a:r>
            <a:endParaRPr lang="fr-FR" sz="1600" b="1" i="1" dirty="0">
              <a:solidFill>
                <a:schemeClr val="tx1"/>
              </a:solidFill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EF0AF5D-AA4D-4860-8D45-268D3E8AF4D6}"/>
              </a:ext>
            </a:extLst>
          </p:cNvPr>
          <p:cNvCxnSpPr/>
          <p:nvPr/>
        </p:nvCxnSpPr>
        <p:spPr>
          <a:xfrm>
            <a:off x="3792281" y="3559873"/>
            <a:ext cx="6528390" cy="0"/>
          </a:xfrm>
          <a:prstGeom prst="line">
            <a:avLst/>
          </a:prstGeom>
          <a:ln w="317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7BB388F-94A9-4EBD-A6A5-C28949178530}"/>
              </a:ext>
            </a:extLst>
          </p:cNvPr>
          <p:cNvSpPr/>
          <p:nvPr/>
        </p:nvSpPr>
        <p:spPr>
          <a:xfrm>
            <a:off x="10405726" y="2785740"/>
            <a:ext cx="1262408" cy="152696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bg1"/>
                </a:solidFill>
              </a:rPr>
              <a:t>Average</a:t>
            </a:r>
            <a:r>
              <a:rPr lang="fr-FR" b="1" dirty="0">
                <a:solidFill>
                  <a:schemeClr val="bg1"/>
                </a:solidFill>
              </a:rPr>
              <a:t> 5 </a:t>
            </a:r>
            <a:r>
              <a:rPr lang="fr-FR" b="1" dirty="0" err="1">
                <a:solidFill>
                  <a:schemeClr val="bg1"/>
                </a:solidFill>
              </a:rPr>
              <a:t>years</a:t>
            </a:r>
            <a:r>
              <a:rPr lang="fr-FR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1,55 </a:t>
            </a:r>
            <a:r>
              <a:rPr lang="fr-FR" sz="2000" b="1" dirty="0" err="1">
                <a:solidFill>
                  <a:schemeClr val="bg1"/>
                </a:solidFill>
              </a:rPr>
              <a:t>mL</a:t>
            </a:r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5B80B8B-1A5F-455D-BBC1-4D4CB24DB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3962" y="1377294"/>
            <a:ext cx="7517150" cy="48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42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21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vintage effect on Chenin blanc berry volume in Anjou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E1C7924-538B-4CF9-94ED-BD6FFEF17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601" y="1134340"/>
            <a:ext cx="8175504" cy="4784458"/>
          </a:xfrm>
          <a:prstGeom prst="rect">
            <a:avLst/>
          </a:prstGeom>
        </p:spPr>
      </p:pic>
      <p:sp>
        <p:nvSpPr>
          <p:cNvPr id="11" name="Rectangle à coins arrondis 23">
            <a:extLst>
              <a:ext uri="{FF2B5EF4-FFF2-40B4-BE49-F238E27FC236}">
                <a16:creationId xmlns:a16="http://schemas.microsoft.com/office/drawing/2014/main" id="{FBD8D181-5A2E-4FE9-8028-27C67974DDE0}"/>
              </a:ext>
            </a:extLst>
          </p:cNvPr>
          <p:cNvSpPr/>
          <p:nvPr/>
        </p:nvSpPr>
        <p:spPr>
          <a:xfrm>
            <a:off x="4529472" y="6070017"/>
            <a:ext cx="5855132" cy="551391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6"/>
                </a:solidFill>
              </a:rPr>
              <a:t>Total rainfall from May to August (mm)</a:t>
            </a:r>
            <a:endParaRPr lang="fr-FR" sz="2000" b="1" dirty="0">
              <a:solidFill>
                <a:schemeClr val="accent6"/>
              </a:solidFill>
            </a:endParaRPr>
          </a:p>
        </p:txBody>
      </p:sp>
      <p:sp>
        <p:nvSpPr>
          <p:cNvPr id="13" name="Rectangle à coins arrondis 23">
            <a:extLst>
              <a:ext uri="{FF2B5EF4-FFF2-40B4-BE49-F238E27FC236}">
                <a16:creationId xmlns:a16="http://schemas.microsoft.com/office/drawing/2014/main" id="{0DC5E045-03C7-46C2-8088-4372B5138189}"/>
              </a:ext>
            </a:extLst>
          </p:cNvPr>
          <p:cNvSpPr/>
          <p:nvPr/>
        </p:nvSpPr>
        <p:spPr>
          <a:xfrm>
            <a:off x="760386" y="2244957"/>
            <a:ext cx="2033196" cy="2218728"/>
          </a:xfrm>
          <a:prstGeom prst="round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</a:rPr>
              <a:t>Average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tx1"/>
                </a:solidFill>
              </a:rPr>
              <a:t>berry volume</a:t>
            </a:r>
          </a:p>
          <a:p>
            <a:pPr marL="0" lvl="4" algn="ctr">
              <a:lnSpc>
                <a:spcPct val="120000"/>
              </a:lnSpc>
            </a:pPr>
            <a:endParaRPr lang="en-US" sz="1050" b="1" dirty="0">
              <a:solidFill>
                <a:schemeClr val="tx1"/>
              </a:solidFill>
            </a:endParaRPr>
          </a:p>
          <a:p>
            <a:pPr marL="0" lvl="4" algn="ctr">
              <a:lnSpc>
                <a:spcPct val="120000"/>
              </a:lnSpc>
            </a:pPr>
            <a:r>
              <a:rPr lang="en-US" b="1" dirty="0">
                <a:solidFill>
                  <a:schemeClr val="tx1"/>
                </a:solidFill>
              </a:rPr>
              <a:t>(Volume max</a:t>
            </a:r>
          </a:p>
          <a:p>
            <a:pPr marL="0" lvl="4" algn="ctr">
              <a:lnSpc>
                <a:spcPct val="120000"/>
              </a:lnSpc>
            </a:pPr>
            <a:r>
              <a:rPr lang="en-US" b="1" dirty="0">
                <a:solidFill>
                  <a:schemeClr val="tx1"/>
                </a:solidFill>
              </a:rPr>
              <a:t>in mL)</a:t>
            </a:r>
            <a:endParaRPr lang="fr-FR" sz="16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41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4BA37-AFB2-40D5-A078-8CC84A92A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Potential degree at the end of sugar loading &amp; climate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5035C21-F46F-45C5-A40F-CABEF78B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22</a:t>
            </a:fld>
            <a:endParaRPr lang="fr-FR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CFA6180-CC66-4E82-B90A-81A090E3C5F9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043060-1F57-453B-BDD4-337CF505F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13" name="Rectangle à coins arrondis 23">
            <a:extLst>
              <a:ext uri="{FF2B5EF4-FFF2-40B4-BE49-F238E27FC236}">
                <a16:creationId xmlns:a16="http://schemas.microsoft.com/office/drawing/2014/main" id="{03A67DFA-8EFA-491D-8613-C1C650070268}"/>
              </a:ext>
            </a:extLst>
          </p:cNvPr>
          <p:cNvSpPr/>
          <p:nvPr/>
        </p:nvSpPr>
        <p:spPr>
          <a:xfrm rot="16200000">
            <a:off x="-762612" y="2773865"/>
            <a:ext cx="3596552" cy="775572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Potential degree at the end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of sugar loading </a:t>
            </a:r>
            <a:r>
              <a:rPr lang="en-US" b="1" dirty="0">
                <a:solidFill>
                  <a:schemeClr val="accent1"/>
                </a:solidFill>
              </a:rPr>
              <a:t>(%vol.)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sp>
        <p:nvSpPr>
          <p:cNvPr id="16" name="Rectangle à coins arrondis 23">
            <a:extLst>
              <a:ext uri="{FF2B5EF4-FFF2-40B4-BE49-F238E27FC236}">
                <a16:creationId xmlns:a16="http://schemas.microsoft.com/office/drawing/2014/main" id="{39B49F80-8E53-4CA4-9BDF-752B5B81A835}"/>
              </a:ext>
            </a:extLst>
          </p:cNvPr>
          <p:cNvSpPr/>
          <p:nvPr/>
        </p:nvSpPr>
        <p:spPr>
          <a:xfrm>
            <a:off x="2110696" y="5295417"/>
            <a:ext cx="2621561" cy="1133662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Average summer temperature</a:t>
            </a:r>
          </a:p>
          <a:p>
            <a:pPr algn="ctr"/>
            <a:r>
              <a:rPr lang="en-US" sz="2000" b="1" dirty="0">
                <a:solidFill>
                  <a:schemeClr val="accent2"/>
                </a:solidFill>
              </a:rPr>
              <a:t>(°C)</a:t>
            </a:r>
            <a:endParaRPr lang="fr-FR" sz="2000" b="1" dirty="0">
              <a:solidFill>
                <a:schemeClr val="accent2"/>
              </a:solidFill>
            </a:endParaRPr>
          </a:p>
        </p:txBody>
      </p:sp>
      <p:sp>
        <p:nvSpPr>
          <p:cNvPr id="17" name="Rectangle à coins arrondis 23">
            <a:extLst>
              <a:ext uri="{FF2B5EF4-FFF2-40B4-BE49-F238E27FC236}">
                <a16:creationId xmlns:a16="http://schemas.microsoft.com/office/drawing/2014/main" id="{2214FEF7-9390-4B3C-A924-F61BB3FD1912}"/>
              </a:ext>
            </a:extLst>
          </p:cNvPr>
          <p:cNvSpPr/>
          <p:nvPr/>
        </p:nvSpPr>
        <p:spPr>
          <a:xfrm>
            <a:off x="5483451" y="5295417"/>
            <a:ext cx="2621561" cy="1133662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6"/>
                </a:solidFill>
              </a:rPr>
              <a:t>Total rainfall</a:t>
            </a:r>
          </a:p>
          <a:p>
            <a:pPr algn="ctr"/>
            <a:r>
              <a:rPr lang="en-US" sz="2000" b="1" dirty="0">
                <a:solidFill>
                  <a:schemeClr val="accent6"/>
                </a:solidFill>
              </a:rPr>
              <a:t>during summer (mm)</a:t>
            </a:r>
            <a:endParaRPr lang="fr-FR" sz="2000" b="1" dirty="0">
              <a:solidFill>
                <a:schemeClr val="accent6"/>
              </a:solidFill>
            </a:endParaRPr>
          </a:p>
        </p:txBody>
      </p:sp>
      <p:sp>
        <p:nvSpPr>
          <p:cNvPr id="18" name="Rectangle à coins arrondis 23">
            <a:extLst>
              <a:ext uri="{FF2B5EF4-FFF2-40B4-BE49-F238E27FC236}">
                <a16:creationId xmlns:a16="http://schemas.microsoft.com/office/drawing/2014/main" id="{E102E7E6-D189-406C-9273-4C646386BC0C}"/>
              </a:ext>
            </a:extLst>
          </p:cNvPr>
          <p:cNvSpPr/>
          <p:nvPr/>
        </p:nvSpPr>
        <p:spPr>
          <a:xfrm>
            <a:off x="8960615" y="5290248"/>
            <a:ext cx="2621561" cy="1133662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Average daily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hours of sun</a:t>
            </a:r>
          </a:p>
          <a:p>
            <a:pPr algn="ctr"/>
            <a:r>
              <a:rPr lang="en-US" sz="2000" b="1" dirty="0">
                <a:solidFill>
                  <a:schemeClr val="tx2"/>
                </a:solidFill>
              </a:rPr>
              <a:t>during summer (h)</a:t>
            </a:r>
            <a:endParaRPr lang="fr-FR" sz="2000" b="1" dirty="0">
              <a:solidFill>
                <a:schemeClr val="tx2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1199CF-CFFB-49D6-A451-1D27648F2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17" y="1273956"/>
            <a:ext cx="3607230" cy="3924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B58A72-713D-46C7-A24B-C6A9366B7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925" y="1273243"/>
            <a:ext cx="3607230" cy="3924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A25C5C-D873-4A0D-A02C-767065B35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899" y="1275552"/>
            <a:ext cx="3607230" cy="39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356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DAA7E31-9FDB-43A6-BBDD-5C82005EECD4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21B7BA-A3CF-46E3-8CC5-362E7933D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7B224C9-770C-4C2C-93BD-8BDF805C2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4" y="129952"/>
            <a:ext cx="11101917" cy="778098"/>
          </a:xfrm>
        </p:spPr>
        <p:txBody>
          <a:bodyPr/>
          <a:lstStyle/>
          <a:p>
            <a:r>
              <a:rPr lang="en-US" sz="3200" dirty="0"/>
              <a:t>berry sugar loading &amp; climate		 CONCLUSIONS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617E3EC-5F5D-49D3-B9F1-29E3AD560EFF}"/>
              </a:ext>
            </a:extLst>
          </p:cNvPr>
          <p:cNvSpPr txBox="1"/>
          <p:nvPr/>
        </p:nvSpPr>
        <p:spPr>
          <a:xfrm>
            <a:off x="1379559" y="2852094"/>
            <a:ext cx="102756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dirty="0">
                <a:solidFill>
                  <a:schemeClr val="accent6"/>
                </a:solidFill>
              </a:rPr>
              <a:t>WATER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Moderate</a:t>
            </a:r>
            <a:r>
              <a:rPr lang="fr-FR" sz="2000" b="1" dirty="0">
                <a:solidFill>
                  <a:schemeClr val="accent6"/>
                </a:solidFill>
                <a:sym typeface="Wingdings" panose="05000000000000000000" pitchFamily="2" charset="2"/>
              </a:rPr>
              <a:t> water restriction  </a:t>
            </a:r>
            <a:r>
              <a:rPr lang="fr-FR" sz="20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higher</a:t>
            </a:r>
            <a:r>
              <a:rPr lang="fr-FR" sz="2000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potential</a:t>
            </a:r>
            <a:r>
              <a:rPr lang="fr-FR" sz="2000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degree</a:t>
            </a:r>
            <a:r>
              <a:rPr lang="fr-FR" sz="2000" b="1" dirty="0">
                <a:solidFill>
                  <a:schemeClr val="accent6"/>
                </a:solidFill>
                <a:sym typeface="Wingdings" panose="05000000000000000000" pitchFamily="2" charset="2"/>
              </a:rPr>
              <a:t> at </a:t>
            </a:r>
            <a:r>
              <a:rPr lang="fr-FR" sz="20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sugar</a:t>
            </a:r>
            <a:r>
              <a:rPr lang="fr-FR" sz="2000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loading</a:t>
            </a:r>
            <a:r>
              <a:rPr lang="fr-FR" sz="2000" b="1" dirty="0">
                <a:solidFill>
                  <a:schemeClr val="accent6"/>
                </a:solidFill>
                <a:sym typeface="Wingdings" panose="05000000000000000000" pitchFamily="2" charset="2"/>
              </a:rPr>
              <a:t> stop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chemeClr val="accent6"/>
                </a:solidFill>
                <a:sym typeface="Wingdings" panose="05000000000000000000" pitchFamily="2" charset="2"/>
              </a:rPr>
              <a:t>Water stress or Excess of water  </a:t>
            </a:r>
            <a:r>
              <a:rPr lang="fr-FR" sz="20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lower</a:t>
            </a:r>
            <a:r>
              <a:rPr lang="fr-FR" sz="2000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potential</a:t>
            </a:r>
            <a:r>
              <a:rPr lang="fr-FR" sz="2000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degree</a:t>
            </a:r>
            <a:r>
              <a:rPr lang="fr-FR" sz="2000" b="1" dirty="0">
                <a:solidFill>
                  <a:schemeClr val="accent6"/>
                </a:solidFill>
                <a:sym typeface="Wingdings" panose="05000000000000000000" pitchFamily="2" charset="2"/>
              </a:rPr>
              <a:t> at </a:t>
            </a:r>
            <a:r>
              <a:rPr lang="fr-FR" sz="20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sugar</a:t>
            </a:r>
            <a:r>
              <a:rPr lang="fr-FR" sz="2000" b="1" dirty="0">
                <a:solidFill>
                  <a:schemeClr val="accent6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accent6"/>
                </a:solidFill>
                <a:sym typeface="Wingdings" panose="05000000000000000000" pitchFamily="2" charset="2"/>
              </a:rPr>
              <a:t>loading</a:t>
            </a:r>
            <a:r>
              <a:rPr lang="fr-FR" sz="2000" b="1" dirty="0">
                <a:solidFill>
                  <a:schemeClr val="accent6"/>
                </a:solidFill>
                <a:sym typeface="Wingdings" panose="05000000000000000000" pitchFamily="2" charset="2"/>
              </a:rPr>
              <a:t> stop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E139B05-448A-4F86-8971-63C06BF0BE2E}"/>
              </a:ext>
            </a:extLst>
          </p:cNvPr>
          <p:cNvSpPr txBox="1"/>
          <p:nvPr/>
        </p:nvSpPr>
        <p:spPr>
          <a:xfrm>
            <a:off x="1379559" y="1410254"/>
            <a:ext cx="962154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dirty="0">
                <a:solidFill>
                  <a:schemeClr val="accent2"/>
                </a:solidFill>
              </a:rPr>
              <a:t>TEMPERATURE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Higher</a:t>
            </a:r>
            <a:r>
              <a:rPr lang="fr-FR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temperature</a:t>
            </a:r>
            <a:r>
              <a:rPr lang="fr-FR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 (22°C)  </a:t>
            </a:r>
            <a:r>
              <a:rPr lang="fr-FR" sz="20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higher</a:t>
            </a:r>
            <a:r>
              <a:rPr lang="fr-FR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potential</a:t>
            </a:r>
            <a:r>
              <a:rPr lang="fr-FR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degree</a:t>
            </a:r>
            <a:r>
              <a:rPr lang="fr-FR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 at </a:t>
            </a:r>
            <a:r>
              <a:rPr lang="fr-FR" sz="20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sugar</a:t>
            </a:r>
            <a:r>
              <a:rPr lang="fr-FR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loading</a:t>
            </a:r>
            <a:r>
              <a:rPr lang="fr-FR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 stop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No thermal stress </a:t>
            </a:r>
            <a:r>
              <a:rPr lang="fr-FR" sz="20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effect</a:t>
            </a:r>
            <a:r>
              <a:rPr lang="fr-FR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identified</a:t>
            </a:r>
            <a:r>
              <a:rPr lang="fr-FR" sz="2000" b="1" dirty="0">
                <a:solidFill>
                  <a:schemeClr val="accent2"/>
                </a:solidFill>
                <a:sym typeface="Wingdings" panose="05000000000000000000" pitchFamily="2" charset="2"/>
              </a:rPr>
              <a:t> (≠ Burgundy 2018)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4CDE962-C51A-4657-9EB4-D941E9806A72}"/>
              </a:ext>
            </a:extLst>
          </p:cNvPr>
          <p:cNvSpPr txBox="1"/>
          <p:nvPr/>
        </p:nvSpPr>
        <p:spPr>
          <a:xfrm>
            <a:off x="1379559" y="4303508"/>
            <a:ext cx="1027717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b="1" dirty="0">
                <a:solidFill>
                  <a:schemeClr val="tx2"/>
                </a:solidFill>
              </a:rPr>
              <a:t>RADIATIONS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Higher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radiations  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higher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potential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degree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at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sugar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loading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stop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But &gt; 9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hours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of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sun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/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day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(2016) 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lower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potential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degree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at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sugar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fr-FR" sz="2000" b="1" dirty="0" err="1">
                <a:solidFill>
                  <a:schemeClr val="tx2"/>
                </a:solidFill>
                <a:sym typeface="Wingdings" panose="05000000000000000000" pitchFamily="2" charset="2"/>
              </a:rPr>
              <a:t>loading</a:t>
            </a:r>
            <a:r>
              <a:rPr lang="fr-FR" sz="2000" b="1" dirty="0">
                <a:solidFill>
                  <a:schemeClr val="tx2"/>
                </a:solidFill>
                <a:sym typeface="Wingdings" panose="05000000000000000000" pitchFamily="2" charset="2"/>
              </a:rPr>
              <a:t> stop</a:t>
            </a:r>
          </a:p>
        </p:txBody>
      </p:sp>
    </p:spTree>
    <p:extLst>
      <p:ext uri="{BB962C8B-B14F-4D97-AF65-F5344CB8AC3E}">
        <p14:creationId xmlns:p14="http://schemas.microsoft.com/office/powerpoint/2010/main" val="1907148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DAA7E31-9FDB-43A6-BBDD-5C82005EECD4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21B7BA-A3CF-46E3-8CC5-362E7933D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7B224C9-770C-4C2C-93BD-8BDF805C2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4" y="129952"/>
            <a:ext cx="11101917" cy="778098"/>
          </a:xfrm>
        </p:spPr>
        <p:txBody>
          <a:bodyPr/>
          <a:lstStyle/>
          <a:p>
            <a:r>
              <a:rPr lang="en-US" sz="3200" dirty="0"/>
              <a:t>comparing with Chenin blanc in South Africa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7EA5EE5-AD80-4CDE-8BBF-3A0CEE2C9E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746631"/>
              </p:ext>
            </p:extLst>
          </p:nvPr>
        </p:nvGraphicFramePr>
        <p:xfrm>
          <a:off x="1257300" y="1261589"/>
          <a:ext cx="10273555" cy="4503758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5089711">
                  <a:extLst>
                    <a:ext uri="{9D8B030D-6E8A-4147-A177-3AD203B41FA5}">
                      <a16:colId xmlns:a16="http://schemas.microsoft.com/office/drawing/2014/main" val="3769284568"/>
                    </a:ext>
                  </a:extLst>
                </a:gridCol>
                <a:gridCol w="2591922">
                  <a:extLst>
                    <a:ext uri="{9D8B030D-6E8A-4147-A177-3AD203B41FA5}">
                      <a16:colId xmlns:a16="http://schemas.microsoft.com/office/drawing/2014/main" val="4078952831"/>
                    </a:ext>
                  </a:extLst>
                </a:gridCol>
                <a:gridCol w="2591922">
                  <a:extLst>
                    <a:ext uri="{9D8B030D-6E8A-4147-A177-3AD203B41FA5}">
                      <a16:colId xmlns:a16="http://schemas.microsoft.com/office/drawing/2014/main" val="501717197"/>
                    </a:ext>
                  </a:extLst>
                </a:gridCol>
              </a:tblGrid>
              <a:tr h="9804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2400" dirty="0">
                          <a:effectLst/>
                        </a:rPr>
                        <a:t>ANJOU</a:t>
                      </a:r>
                      <a:endParaRPr lang="fr-F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fr-FR" sz="2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SOUTH AFRICA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8904785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Duration of sugar loading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 </a:t>
                      </a:r>
                      <a:r>
                        <a:rPr lang="fr-FR" sz="2000" b="1" dirty="0" err="1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days</a:t>
                      </a:r>
                      <a:endParaRPr lang="fr-FR" sz="24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fr-FR" sz="2000" b="1" dirty="0" err="1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days</a:t>
                      </a:r>
                      <a:endParaRPr lang="fr-FR" sz="24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7057151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Rate of loading during the first phase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7,6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mg/berry/day</a:t>
                      </a:r>
                      <a:endParaRPr lang="fr-FR" sz="24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11,1 </a:t>
                      </a:r>
                      <a:r>
                        <a:rPr lang="fr-FR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mg/</a:t>
                      </a:r>
                      <a:r>
                        <a:rPr lang="fr-FR" sz="2000" b="1" kern="1200" dirty="0" err="1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berry</a:t>
                      </a:r>
                      <a:r>
                        <a:rPr lang="fr-FR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fr-FR" sz="2000" b="1" kern="1200" dirty="0" err="1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</a:t>
                      </a:r>
                      <a:endParaRPr lang="fr-FR" sz="24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444229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Maximum sugar quantity per berry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316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mg/berry</a:t>
                      </a:r>
                      <a:endParaRPr lang="fr-FR" sz="20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370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mg/berry</a:t>
                      </a:r>
                      <a:endParaRPr lang="fr-FR" sz="20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019982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Average date of sugar loading end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Sept-18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Feb-1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4836133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Potential Degree at the end of sugar loading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12,1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%vol.</a:t>
                      </a:r>
                      <a:endParaRPr lang="fr-FR" sz="20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13,5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%vol.</a:t>
                      </a:r>
                      <a:endParaRPr lang="fr-FR" sz="20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146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309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DAA7E31-9FDB-43A6-BBDD-5C82005EECD4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21B7BA-A3CF-46E3-8CC5-362E7933D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7B224C9-770C-4C2C-93BD-8BDF805C2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4" y="129952"/>
            <a:ext cx="11101917" cy="778098"/>
          </a:xfrm>
        </p:spPr>
        <p:txBody>
          <a:bodyPr/>
          <a:lstStyle/>
          <a:p>
            <a:r>
              <a:rPr lang="en-US" sz="3200" dirty="0"/>
              <a:t>comparing with Chenin blanc in South Africa (Paarl)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9F47279-2A37-4E08-966B-B4A48BC26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370" y="1160456"/>
            <a:ext cx="8147847" cy="4752000"/>
          </a:xfrm>
          <a:prstGeom prst="rect">
            <a:avLst/>
          </a:prstGeom>
        </p:spPr>
      </p:pic>
      <p:sp>
        <p:nvSpPr>
          <p:cNvPr id="9" name="Rectangle à coins arrondis 23">
            <a:extLst>
              <a:ext uri="{FF2B5EF4-FFF2-40B4-BE49-F238E27FC236}">
                <a16:creationId xmlns:a16="http://schemas.microsoft.com/office/drawing/2014/main" id="{5242AE01-BEDB-4162-9100-94C3E86B1143}"/>
              </a:ext>
            </a:extLst>
          </p:cNvPr>
          <p:cNvSpPr/>
          <p:nvPr/>
        </p:nvSpPr>
        <p:spPr>
          <a:xfrm>
            <a:off x="886120" y="2074586"/>
            <a:ext cx="1627843" cy="2576850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Potential degree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at the end of sugar loading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(%vol.)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10" name="Rectangle à coins arrondis 23">
            <a:extLst>
              <a:ext uri="{FF2B5EF4-FFF2-40B4-BE49-F238E27FC236}">
                <a16:creationId xmlns:a16="http://schemas.microsoft.com/office/drawing/2014/main" id="{0F777AFE-7A6F-4B99-B232-84ADF91755D0}"/>
              </a:ext>
            </a:extLst>
          </p:cNvPr>
          <p:cNvSpPr/>
          <p:nvPr/>
        </p:nvSpPr>
        <p:spPr>
          <a:xfrm>
            <a:off x="4643070" y="5990650"/>
            <a:ext cx="4801817" cy="636655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Date of the end of sugar loading</a:t>
            </a:r>
            <a:endParaRPr lang="fr-FR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42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7DAA7E31-9FDB-43A6-BBDD-5C82005EECD4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21B7BA-A3CF-46E3-8CC5-362E7933D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7B224C9-770C-4C2C-93BD-8BDF805C2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4" y="129952"/>
            <a:ext cx="11101917" cy="778098"/>
          </a:xfrm>
        </p:spPr>
        <p:txBody>
          <a:bodyPr/>
          <a:lstStyle/>
          <a:p>
            <a:r>
              <a:rPr lang="en-US" sz="3200" dirty="0"/>
              <a:t>comparing with Chenin blanc in South Africa (Paarl)</a:t>
            </a:r>
          </a:p>
        </p:txBody>
      </p:sp>
      <p:sp>
        <p:nvSpPr>
          <p:cNvPr id="9" name="Rectangle à coins arrondis 23">
            <a:extLst>
              <a:ext uri="{FF2B5EF4-FFF2-40B4-BE49-F238E27FC236}">
                <a16:creationId xmlns:a16="http://schemas.microsoft.com/office/drawing/2014/main" id="{5242AE01-BEDB-4162-9100-94C3E86B1143}"/>
              </a:ext>
            </a:extLst>
          </p:cNvPr>
          <p:cNvSpPr/>
          <p:nvPr/>
        </p:nvSpPr>
        <p:spPr>
          <a:xfrm>
            <a:off x="886120" y="1628677"/>
            <a:ext cx="1627843" cy="2576850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Potential degree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at the end of sugar loading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(%vol.)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10" name="Rectangle à coins arrondis 23">
            <a:extLst>
              <a:ext uri="{FF2B5EF4-FFF2-40B4-BE49-F238E27FC236}">
                <a16:creationId xmlns:a16="http://schemas.microsoft.com/office/drawing/2014/main" id="{0F777AFE-7A6F-4B99-B232-84ADF91755D0}"/>
              </a:ext>
            </a:extLst>
          </p:cNvPr>
          <p:cNvSpPr/>
          <p:nvPr/>
        </p:nvSpPr>
        <p:spPr>
          <a:xfrm>
            <a:off x="4643070" y="5990650"/>
            <a:ext cx="4801817" cy="636655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Date of the end of sugar loading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702C0D-A9A2-4D08-B17C-57AAE434C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680" y="1162710"/>
            <a:ext cx="8155759" cy="4752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F01638-1401-4F61-B386-38C7514657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88" t="38815" b="38376"/>
          <a:stretch/>
        </p:blipFill>
        <p:spPr>
          <a:xfrm>
            <a:off x="575698" y="4506707"/>
            <a:ext cx="2402572" cy="101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49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E38D5E1-3E01-4ED3-910A-4C246C6A5F4F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07AA8B-839C-49D0-AAD1-FD472471D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F2E0C00-0599-4633-A36D-6D5B9F9E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4" y="129952"/>
            <a:ext cx="11101917" cy="778098"/>
          </a:xfrm>
        </p:spPr>
        <p:txBody>
          <a:bodyPr/>
          <a:lstStyle/>
          <a:p>
            <a:r>
              <a:rPr lang="en-US" sz="3200" dirty="0"/>
              <a:t>sugar loading, position of harvest &amp; wine profile</a:t>
            </a:r>
          </a:p>
        </p:txBody>
      </p:sp>
      <p:sp>
        <p:nvSpPr>
          <p:cNvPr id="7" name="Rectangle à coins arrondis 23">
            <a:extLst>
              <a:ext uri="{FF2B5EF4-FFF2-40B4-BE49-F238E27FC236}">
                <a16:creationId xmlns:a16="http://schemas.microsoft.com/office/drawing/2014/main" id="{8B6CA7F1-36AD-40C5-BBFD-A88149F36AD9}"/>
              </a:ext>
            </a:extLst>
          </p:cNvPr>
          <p:cNvSpPr/>
          <p:nvPr/>
        </p:nvSpPr>
        <p:spPr>
          <a:xfrm>
            <a:off x="886120" y="2046367"/>
            <a:ext cx="1627843" cy="2576850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Potential degree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at the end of sugar loading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(%vol.)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8" name="Rectangle à coins arrondis 23">
            <a:extLst>
              <a:ext uri="{FF2B5EF4-FFF2-40B4-BE49-F238E27FC236}">
                <a16:creationId xmlns:a16="http://schemas.microsoft.com/office/drawing/2014/main" id="{5E6FA33D-F621-4478-9F04-71D7501168AA}"/>
              </a:ext>
            </a:extLst>
          </p:cNvPr>
          <p:cNvSpPr/>
          <p:nvPr/>
        </p:nvSpPr>
        <p:spPr>
          <a:xfrm>
            <a:off x="3330223" y="5815338"/>
            <a:ext cx="6101647" cy="778098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Position of harvest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(number of days after the end of sugar loading)</a:t>
            </a:r>
            <a:endParaRPr lang="fr-FR" sz="2000" b="1" dirty="0">
              <a:solidFill>
                <a:schemeClr val="accent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54715D1-21BB-4D75-9337-AF5CC27B4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756" y="925696"/>
            <a:ext cx="7510466" cy="489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85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E38D5E1-3E01-4ED3-910A-4C246C6A5F4F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07AA8B-839C-49D0-AAD1-FD472471D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F2E0C00-0599-4633-A36D-6D5B9F9E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4" y="129952"/>
            <a:ext cx="11101917" cy="778098"/>
          </a:xfrm>
        </p:spPr>
        <p:txBody>
          <a:bodyPr/>
          <a:lstStyle/>
          <a:p>
            <a:r>
              <a:rPr lang="en-US" sz="3200" dirty="0"/>
              <a:t>sugar loading and wine quality</a:t>
            </a:r>
          </a:p>
        </p:txBody>
      </p:sp>
      <p:sp>
        <p:nvSpPr>
          <p:cNvPr id="8" name="Rectangle à coins arrondis 23">
            <a:extLst>
              <a:ext uri="{FF2B5EF4-FFF2-40B4-BE49-F238E27FC236}">
                <a16:creationId xmlns:a16="http://schemas.microsoft.com/office/drawing/2014/main" id="{0672E04F-191F-4B2E-9A3A-61D27296448B}"/>
              </a:ext>
            </a:extLst>
          </p:cNvPr>
          <p:cNvSpPr/>
          <p:nvPr/>
        </p:nvSpPr>
        <p:spPr>
          <a:xfrm>
            <a:off x="3533710" y="5915378"/>
            <a:ext cx="6835422" cy="649526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Potential degree at the end of sugar loading (%vol.)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23">
            <a:extLst>
              <a:ext uri="{FF2B5EF4-FFF2-40B4-BE49-F238E27FC236}">
                <a16:creationId xmlns:a16="http://schemas.microsoft.com/office/drawing/2014/main" id="{1131C0DE-93D5-4E06-9E25-2E621741FECC}"/>
              </a:ext>
            </a:extLst>
          </p:cNvPr>
          <p:cNvSpPr/>
          <p:nvPr/>
        </p:nvSpPr>
        <p:spPr>
          <a:xfrm>
            <a:off x="563034" y="1456267"/>
            <a:ext cx="2343855" cy="3714044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Vintage average quality grade 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( / 5 )</a:t>
            </a:r>
          </a:p>
          <a:p>
            <a:pPr marL="0" lvl="4" algn="ctr">
              <a:lnSpc>
                <a:spcPct val="120000"/>
              </a:lnSpc>
            </a:pPr>
            <a:endParaRPr lang="en-US" b="1" i="1" dirty="0">
              <a:solidFill>
                <a:schemeClr val="accent1"/>
              </a:solidFill>
            </a:endParaRPr>
          </a:p>
          <a:p>
            <a:pPr marL="0" lvl="4" algn="ctr">
              <a:lnSpc>
                <a:spcPct val="120000"/>
              </a:lnSpc>
            </a:pPr>
            <a:r>
              <a:rPr lang="en-US" b="1" i="1" dirty="0">
                <a:solidFill>
                  <a:schemeClr val="accent1"/>
                </a:solidFill>
              </a:rPr>
              <a:t>Le Figaro</a:t>
            </a:r>
          </a:p>
          <a:p>
            <a:pPr marL="0" lvl="4" algn="ctr">
              <a:lnSpc>
                <a:spcPct val="120000"/>
              </a:lnSpc>
            </a:pPr>
            <a:r>
              <a:rPr lang="en-US" b="1" i="1" dirty="0">
                <a:solidFill>
                  <a:schemeClr val="accent1"/>
                </a:solidFill>
              </a:rPr>
              <a:t>Le Point</a:t>
            </a:r>
          </a:p>
          <a:p>
            <a:pPr marL="0" lvl="4" algn="ctr">
              <a:lnSpc>
                <a:spcPct val="120000"/>
              </a:lnSpc>
            </a:pPr>
            <a:r>
              <a:rPr lang="en-US" b="1" i="1" dirty="0">
                <a:solidFill>
                  <a:schemeClr val="accent1"/>
                </a:solidFill>
              </a:rPr>
              <a:t>Wine Spectator</a:t>
            </a:r>
          </a:p>
          <a:p>
            <a:pPr marL="0" lvl="4" algn="ctr">
              <a:lnSpc>
                <a:spcPct val="120000"/>
              </a:lnSpc>
            </a:pPr>
            <a:r>
              <a:rPr lang="en-US" b="1" i="1" dirty="0">
                <a:solidFill>
                  <a:schemeClr val="accent1"/>
                </a:solidFill>
              </a:rPr>
              <a:t>Wine </a:t>
            </a:r>
            <a:r>
              <a:rPr lang="en-US" b="1" i="1" dirty="0" err="1">
                <a:solidFill>
                  <a:schemeClr val="accent1"/>
                </a:solidFill>
              </a:rPr>
              <a:t>Enthousiast</a:t>
            </a:r>
            <a:endParaRPr lang="fr-FR" b="1" i="1" dirty="0">
              <a:solidFill>
                <a:schemeClr val="accent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B3AD2B2-5159-41BD-8E2E-4F3648E4C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246" y="1264467"/>
            <a:ext cx="7571113" cy="452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29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E38D5E1-3E01-4ED3-910A-4C246C6A5F4F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07AA8B-839C-49D0-AAD1-FD472471D4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2F2E0C00-0599-4633-A36D-6D5B9F9E3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4" y="129952"/>
            <a:ext cx="11101917" cy="778098"/>
          </a:xfrm>
        </p:spPr>
        <p:txBody>
          <a:bodyPr/>
          <a:lstStyle/>
          <a:p>
            <a:r>
              <a:rPr lang="en-US" sz="3200" dirty="0"/>
              <a:t>sugar loading and wine quality</a:t>
            </a:r>
          </a:p>
        </p:txBody>
      </p:sp>
      <p:sp>
        <p:nvSpPr>
          <p:cNvPr id="8" name="Rectangle à coins arrondis 23">
            <a:extLst>
              <a:ext uri="{FF2B5EF4-FFF2-40B4-BE49-F238E27FC236}">
                <a16:creationId xmlns:a16="http://schemas.microsoft.com/office/drawing/2014/main" id="{0672E04F-191F-4B2E-9A3A-61D27296448B}"/>
              </a:ext>
            </a:extLst>
          </p:cNvPr>
          <p:cNvSpPr/>
          <p:nvPr/>
        </p:nvSpPr>
        <p:spPr>
          <a:xfrm>
            <a:off x="3533710" y="5915378"/>
            <a:ext cx="6835422" cy="649526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Potential degree at the end of sugar loading (%vol.)</a:t>
            </a:r>
            <a:endParaRPr lang="fr-FR" b="1" i="1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23">
            <a:extLst>
              <a:ext uri="{FF2B5EF4-FFF2-40B4-BE49-F238E27FC236}">
                <a16:creationId xmlns:a16="http://schemas.microsoft.com/office/drawing/2014/main" id="{1131C0DE-93D5-4E06-9E25-2E621741FECC}"/>
              </a:ext>
            </a:extLst>
          </p:cNvPr>
          <p:cNvSpPr/>
          <p:nvPr/>
        </p:nvSpPr>
        <p:spPr>
          <a:xfrm>
            <a:off x="563034" y="1456267"/>
            <a:ext cx="2343855" cy="3714044"/>
          </a:xfrm>
          <a:prstGeom prst="roundRect">
            <a:avLst/>
          </a:prstGeom>
          <a:solidFill>
            <a:schemeClr val="bg2">
              <a:alpha val="2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Vintage average quality grade </a:t>
            </a:r>
          </a:p>
          <a:p>
            <a:pPr marL="0" lvl="4" algn="ctr">
              <a:lnSpc>
                <a:spcPct val="120000"/>
              </a:lnSpc>
            </a:pPr>
            <a:r>
              <a:rPr lang="en-US" sz="2000" b="1" dirty="0">
                <a:solidFill>
                  <a:schemeClr val="accent1"/>
                </a:solidFill>
              </a:rPr>
              <a:t>( / 5 )</a:t>
            </a:r>
          </a:p>
          <a:p>
            <a:pPr marL="0" lvl="4" algn="ctr">
              <a:lnSpc>
                <a:spcPct val="120000"/>
              </a:lnSpc>
            </a:pPr>
            <a:endParaRPr lang="en-US" b="1" i="1" dirty="0">
              <a:solidFill>
                <a:schemeClr val="accent1"/>
              </a:solidFill>
            </a:endParaRPr>
          </a:p>
          <a:p>
            <a:pPr marL="0" lvl="4" algn="ctr">
              <a:lnSpc>
                <a:spcPct val="120000"/>
              </a:lnSpc>
            </a:pPr>
            <a:r>
              <a:rPr lang="en-US" b="1" i="1" dirty="0">
                <a:solidFill>
                  <a:schemeClr val="accent1"/>
                </a:solidFill>
              </a:rPr>
              <a:t>Le Figaro</a:t>
            </a:r>
          </a:p>
          <a:p>
            <a:pPr marL="0" lvl="4" algn="ctr">
              <a:lnSpc>
                <a:spcPct val="120000"/>
              </a:lnSpc>
            </a:pPr>
            <a:r>
              <a:rPr lang="en-US" b="1" i="1" dirty="0">
                <a:solidFill>
                  <a:schemeClr val="accent1"/>
                </a:solidFill>
              </a:rPr>
              <a:t>Le Point</a:t>
            </a:r>
          </a:p>
          <a:p>
            <a:pPr marL="0" lvl="4" algn="ctr">
              <a:lnSpc>
                <a:spcPct val="120000"/>
              </a:lnSpc>
            </a:pPr>
            <a:r>
              <a:rPr lang="en-US" b="1" i="1" dirty="0">
                <a:solidFill>
                  <a:schemeClr val="accent1"/>
                </a:solidFill>
              </a:rPr>
              <a:t>Wine Spectator</a:t>
            </a:r>
          </a:p>
          <a:p>
            <a:pPr marL="0" lvl="4" algn="ctr">
              <a:lnSpc>
                <a:spcPct val="120000"/>
              </a:lnSpc>
            </a:pPr>
            <a:r>
              <a:rPr lang="en-US" b="1" i="1" dirty="0">
                <a:solidFill>
                  <a:schemeClr val="accent1"/>
                </a:solidFill>
              </a:rPr>
              <a:t>Wine </a:t>
            </a:r>
            <a:r>
              <a:rPr lang="en-US" b="1" i="1" dirty="0" err="1">
                <a:solidFill>
                  <a:schemeClr val="accent1"/>
                </a:solidFill>
              </a:rPr>
              <a:t>Enthousiast</a:t>
            </a:r>
            <a:endParaRPr lang="fr-FR" b="1" i="1" dirty="0">
              <a:solidFill>
                <a:schemeClr val="accent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B3AD2B2-5159-41BD-8E2E-4F3648E4C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8246" y="1264467"/>
            <a:ext cx="7571113" cy="4520519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FEEADB35-8A0B-4C9A-99F9-1C613CF1B1D5}"/>
              </a:ext>
            </a:extLst>
          </p:cNvPr>
          <p:cNvSpPr/>
          <p:nvPr/>
        </p:nvSpPr>
        <p:spPr>
          <a:xfrm>
            <a:off x="9335904" y="1083380"/>
            <a:ext cx="1100955" cy="102221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accent5"/>
                </a:solidFill>
              </a:rPr>
              <a:t>2018 ?</a:t>
            </a:r>
          </a:p>
        </p:txBody>
      </p:sp>
    </p:spTree>
    <p:extLst>
      <p:ext uri="{BB962C8B-B14F-4D97-AF65-F5344CB8AC3E}">
        <p14:creationId xmlns:p14="http://schemas.microsoft.com/office/powerpoint/2010/main" val="3635908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2400" dirty="0"/>
              <a:t>A COLLECTIVE PROJECT OF DEVELOPMENT</a:t>
            </a:r>
            <a:endParaRPr lang="fr-FR" sz="2400" i="1" dirty="0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E275DCB-C511-4FD0-BB30-A456C428AD98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99D677-ADD7-46AA-9FBD-D8727E04E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D7D0D0-8CE8-4DF7-A3DD-D8A5B27C152D}"/>
              </a:ext>
            </a:extLst>
          </p:cNvPr>
          <p:cNvSpPr/>
          <p:nvPr/>
        </p:nvSpPr>
        <p:spPr>
          <a:xfrm>
            <a:off x="1200537" y="1380241"/>
            <a:ext cx="10788457" cy="2265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lnSpc>
                <a:spcPts val="3200"/>
              </a:lnSpc>
              <a:spcAft>
                <a:spcPts val="1200"/>
              </a:spcAft>
            </a:pPr>
            <a:r>
              <a:rPr lang="en-US" sz="2400" b="1" dirty="0">
                <a:latin typeface="Helvetica" pitchFamily="34" charset="0"/>
                <a:sym typeface="Wingdings" panose="05000000000000000000" pitchFamily="2" charset="2"/>
              </a:rPr>
              <a:t>   </a:t>
            </a:r>
            <a:r>
              <a:rPr lang="en-US" sz="2400" b="1" dirty="0">
                <a:latin typeface="Helvetica" pitchFamily="34" charset="0"/>
              </a:rPr>
              <a:t>To describe the ripening behaviors of the Chenin Blanc in Anjou</a:t>
            </a:r>
          </a:p>
          <a:p>
            <a:pPr marL="0" lvl="4">
              <a:lnSpc>
                <a:spcPts val="3200"/>
              </a:lnSpc>
            </a:pPr>
            <a:r>
              <a:rPr lang="en-US" sz="2400" b="1" dirty="0">
                <a:latin typeface="Helvetica" pitchFamily="34" charset="0"/>
                <a:sym typeface="Wingdings" panose="05000000000000000000" pitchFamily="2" charset="2"/>
              </a:rPr>
              <a:t>   </a:t>
            </a:r>
            <a:r>
              <a:rPr lang="en-US" sz="2400" b="1" dirty="0">
                <a:latin typeface="Helvetica" pitchFamily="34" charset="0"/>
              </a:rPr>
              <a:t>To understand the relationship between</a:t>
            </a:r>
          </a:p>
          <a:p>
            <a:pPr marL="0" lvl="4">
              <a:lnSpc>
                <a:spcPts val="3200"/>
              </a:lnSpc>
            </a:pPr>
            <a:r>
              <a:rPr lang="en-US" sz="2400" b="1" dirty="0">
                <a:latin typeface="Helvetica" pitchFamily="34" charset="0"/>
              </a:rPr>
              <a:t>	-  Ripening behavior</a:t>
            </a:r>
          </a:p>
          <a:p>
            <a:pPr marL="0" lvl="4">
              <a:lnSpc>
                <a:spcPts val="3200"/>
              </a:lnSpc>
            </a:pPr>
            <a:r>
              <a:rPr lang="en-US" sz="2400" b="1" dirty="0">
                <a:latin typeface="Helvetica" pitchFamily="34" charset="0"/>
              </a:rPr>
              <a:t>	-  Position of the picking date</a:t>
            </a:r>
          </a:p>
          <a:p>
            <a:pPr marL="0" lvl="4">
              <a:lnSpc>
                <a:spcPts val="3200"/>
              </a:lnSpc>
            </a:pPr>
            <a:r>
              <a:rPr lang="en-US" sz="2400" b="1" dirty="0">
                <a:latin typeface="Helvetica" pitchFamily="34" charset="0"/>
              </a:rPr>
              <a:t>	-  Wine profile</a:t>
            </a:r>
            <a:endParaRPr lang="en-US" sz="1050" b="1" dirty="0">
              <a:solidFill>
                <a:schemeClr val="bg1"/>
              </a:solidFill>
              <a:latin typeface="Helvetica" pitchFamily="34" charset="0"/>
              <a:sym typeface="Wingdings" pitchFamily="2" charset="2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D8FFCFC-BD2A-4A86-9A76-F322276AA888}"/>
              </a:ext>
            </a:extLst>
          </p:cNvPr>
          <p:cNvGrpSpPr/>
          <p:nvPr/>
        </p:nvGrpSpPr>
        <p:grpSpPr>
          <a:xfrm>
            <a:off x="3825236" y="3845002"/>
            <a:ext cx="7526614" cy="2554941"/>
            <a:chOff x="4222401" y="3965071"/>
            <a:chExt cx="7526614" cy="255494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91F4E5E9-E2CF-4334-9AC0-7FA8D444A0E7}"/>
                </a:ext>
              </a:extLst>
            </p:cNvPr>
            <p:cNvPicPr>
              <a:picLocks/>
            </p:cNvPicPr>
            <p:nvPr/>
          </p:nvPicPr>
          <p:blipFill rotWithShape="1">
            <a:blip r:embed="rId4"/>
            <a:srcRect t="29257" b="12982"/>
            <a:stretch/>
          </p:blipFill>
          <p:spPr>
            <a:xfrm>
              <a:off x="4222401" y="4072012"/>
              <a:ext cx="2448000" cy="2448000"/>
            </a:xfrm>
            <a:prstGeom prst="ellipse">
              <a:avLst/>
            </a:prstGeom>
          </p:spPr>
        </p:pic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DC895521-9B76-4DB6-BB2C-CDDC9562A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381" r="19982"/>
            <a:stretch/>
          </p:blipFill>
          <p:spPr>
            <a:xfrm>
              <a:off x="9301015" y="3965071"/>
              <a:ext cx="2448000" cy="2524830"/>
            </a:xfrm>
            <a:prstGeom prst="ellipse">
              <a:avLst/>
            </a:prstGeom>
            <a:effectLst/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CAAF7DB-AA6B-4D53-8D60-F61B160AD3BA}"/>
                </a:ext>
              </a:extLst>
            </p:cNvPr>
            <p:cNvGrpSpPr/>
            <p:nvPr/>
          </p:nvGrpSpPr>
          <p:grpSpPr>
            <a:xfrm>
              <a:off x="7218217" y="4996871"/>
              <a:ext cx="1630216" cy="634908"/>
              <a:chOff x="6774875" y="5089236"/>
              <a:chExt cx="1630216" cy="634908"/>
            </a:xfrm>
          </p:grpSpPr>
          <p:sp>
            <p:nvSpPr>
              <p:cNvPr id="8" name="Flèche : droite 7">
                <a:extLst>
                  <a:ext uri="{FF2B5EF4-FFF2-40B4-BE49-F238E27FC236}">
                    <a16:creationId xmlns:a16="http://schemas.microsoft.com/office/drawing/2014/main" id="{6615287E-E1FE-4BA5-8082-20588372D8A9}"/>
                  </a:ext>
                </a:extLst>
              </p:cNvPr>
              <p:cNvSpPr/>
              <p:nvPr/>
            </p:nvSpPr>
            <p:spPr>
              <a:xfrm>
                <a:off x="7278255" y="5089236"/>
                <a:ext cx="1126836" cy="634908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Flèche : droite 9">
                <a:extLst>
                  <a:ext uri="{FF2B5EF4-FFF2-40B4-BE49-F238E27FC236}">
                    <a16:creationId xmlns:a16="http://schemas.microsoft.com/office/drawing/2014/main" id="{B829C87C-BD23-4656-9B80-4C3594DB5472}"/>
                  </a:ext>
                </a:extLst>
              </p:cNvPr>
              <p:cNvSpPr/>
              <p:nvPr/>
            </p:nvSpPr>
            <p:spPr>
              <a:xfrm rot="10800000">
                <a:off x="6774875" y="5089236"/>
                <a:ext cx="1126836" cy="634908"/>
              </a:xfrm>
              <a:prstGeom prst="rightArrow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42498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E4BA37-AFB2-40D5-A078-8CC84A92A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CONCLUSION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5035C21-F46F-45C5-A40F-CABEF78BE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30</a:t>
            </a:fld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46012A6E-D3B7-40EA-B015-1A67F59B74E8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518AAB-AE48-45FC-857F-4B5420E7C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B00F11A-A710-499C-BD25-20AF0FC8A787}"/>
              </a:ext>
            </a:extLst>
          </p:cNvPr>
          <p:cNvSpPr txBox="1"/>
          <p:nvPr/>
        </p:nvSpPr>
        <p:spPr>
          <a:xfrm>
            <a:off x="888492" y="1518468"/>
            <a:ext cx="1084862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/>
              <a:t>Since 2014, the “climate evolution” is globally positive for grape &amp; wine quality</a:t>
            </a:r>
          </a:p>
          <a:p>
            <a:pPr>
              <a:spcAft>
                <a:spcPts val="600"/>
              </a:spcAft>
            </a:pPr>
            <a:r>
              <a:rPr lang="en-US" sz="2200" b="1" dirty="0"/>
              <a:t>of the Chenin blanc in Anjou.</a:t>
            </a:r>
          </a:p>
          <a:p>
            <a:pPr>
              <a:spcAft>
                <a:spcPts val="600"/>
              </a:spcAft>
            </a:pPr>
            <a:r>
              <a:rPr lang="en-US" sz="2200" b="1" dirty="0">
                <a:sym typeface="Wingdings" panose="05000000000000000000" pitchFamily="2" charset="2"/>
              </a:rPr>
              <a:t>  more efficient sugar loading, higher grape &amp; wine quality</a:t>
            </a:r>
          </a:p>
          <a:p>
            <a:pPr>
              <a:spcAft>
                <a:spcPts val="600"/>
              </a:spcAft>
            </a:pPr>
            <a:endParaRPr lang="en-US" sz="2200" b="1" dirty="0"/>
          </a:p>
          <a:p>
            <a:pPr>
              <a:spcAft>
                <a:spcPts val="600"/>
              </a:spcAft>
            </a:pPr>
            <a:endParaRPr lang="en-US" sz="2200" b="1" dirty="0"/>
          </a:p>
          <a:p>
            <a:pPr>
              <a:spcAft>
                <a:spcPts val="600"/>
              </a:spcAft>
            </a:pPr>
            <a:r>
              <a:rPr lang="en-US" sz="2200" b="1" dirty="0"/>
              <a:t>Anyway, higher temperature, more water stress and high radiation level</a:t>
            </a:r>
          </a:p>
          <a:p>
            <a:pPr>
              <a:spcAft>
                <a:spcPts val="600"/>
              </a:spcAft>
            </a:pPr>
            <a:r>
              <a:rPr lang="en-US" sz="2200" b="1" dirty="0"/>
              <a:t>could induce: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US" sz="2200" b="1" dirty="0"/>
              <a:t> blocked ripening process and less quality… (Pinot Noir, Burgundy in 2018)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è"/>
            </a:pPr>
            <a:r>
              <a:rPr lang="en-US" sz="2200" b="1" dirty="0"/>
              <a:t> high potential degrees at sugar loading stop (Merlot, Bordeaux in 2018)</a:t>
            </a:r>
          </a:p>
        </p:txBody>
      </p:sp>
    </p:spTree>
    <p:extLst>
      <p:ext uri="{BB962C8B-B14F-4D97-AF65-F5344CB8AC3E}">
        <p14:creationId xmlns:p14="http://schemas.microsoft.com/office/powerpoint/2010/main" val="1204583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berry active sugar loading</a:t>
            </a:r>
            <a:endParaRPr lang="fr-FR" sz="3200" i="1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5BE2A81-E36F-4456-B74D-76A4FC1B7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4</a:t>
            </a:fld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9A817E77-BA65-4459-8709-9F9C4BEB2F71}"/>
              </a:ext>
            </a:extLst>
          </p:cNvPr>
          <p:cNvSpPr/>
          <p:nvPr/>
        </p:nvSpPr>
        <p:spPr>
          <a:xfrm>
            <a:off x="6383098" y="2825181"/>
            <a:ext cx="4392000" cy="2520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3F3736A-A75B-4379-9455-93C0482FBDD4}"/>
              </a:ext>
            </a:extLst>
          </p:cNvPr>
          <p:cNvSpPr/>
          <p:nvPr/>
        </p:nvSpPr>
        <p:spPr>
          <a:xfrm>
            <a:off x="1422999" y="2825181"/>
            <a:ext cx="4392000" cy="252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B5438A-B261-4963-8F24-2BF4923F252E}"/>
              </a:ext>
            </a:extLst>
          </p:cNvPr>
          <p:cNvSpPr/>
          <p:nvPr/>
        </p:nvSpPr>
        <p:spPr>
          <a:xfrm>
            <a:off x="2531551" y="6001400"/>
            <a:ext cx="71460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/>
            <a:r>
              <a:rPr lang="en-US" sz="1600" b="1" i="1" dirty="0">
                <a:latin typeface="Helvetica" pitchFamily="34" charset="0"/>
              </a:rPr>
              <a:t>(McCarthy &amp; </a:t>
            </a:r>
            <a:r>
              <a:rPr lang="en-US" sz="1600" b="1" i="1" dirty="0" err="1">
                <a:latin typeface="Helvetica" pitchFamily="34" charset="0"/>
              </a:rPr>
              <a:t>Coombe</a:t>
            </a:r>
            <a:r>
              <a:rPr lang="en-US" sz="1600" b="1" i="1" dirty="0">
                <a:latin typeface="Helvetica" pitchFamily="34" charset="0"/>
              </a:rPr>
              <a:t>, 1999 / Wang et al., 2003 / Hunter &amp; Deloire, 2005)</a:t>
            </a:r>
            <a:endParaRPr lang="fr-FR" sz="1600" b="1" i="1" dirty="0">
              <a:latin typeface="Helvetica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D35954BD-6508-44D8-A22A-5BB24876FB94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3B806FD-962B-4E2A-99D0-F35EF18A5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2BA0E0-C005-4415-A336-91D470211CC8}"/>
              </a:ext>
            </a:extLst>
          </p:cNvPr>
          <p:cNvSpPr/>
          <p:nvPr/>
        </p:nvSpPr>
        <p:spPr>
          <a:xfrm>
            <a:off x="1317176" y="1160692"/>
            <a:ext cx="10231443" cy="1290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>
              <a:lnSpc>
                <a:spcPts val="3200"/>
              </a:lnSpc>
            </a:pPr>
            <a:r>
              <a:rPr lang="en-US" sz="2400" b="1" dirty="0">
                <a:latin typeface="Helvetica" pitchFamily="34" charset="0"/>
              </a:rPr>
              <a:t>The evolution of the </a:t>
            </a:r>
            <a:r>
              <a:rPr lang="en-US" sz="2400" b="1" dirty="0">
                <a:solidFill>
                  <a:schemeClr val="accent1"/>
                </a:solidFill>
                <a:latin typeface="Helvetica" pitchFamily="34" charset="0"/>
              </a:rPr>
              <a:t>sugar quantity per berry </a:t>
            </a:r>
            <a:r>
              <a:rPr lang="en-US" sz="2400" b="1" dirty="0">
                <a:latin typeface="Helvetica" pitchFamily="34" charset="0"/>
              </a:rPr>
              <a:t>during ripening is a </a:t>
            </a:r>
            <a:r>
              <a:rPr lang="en-US" sz="2400" b="1" dirty="0">
                <a:solidFill>
                  <a:schemeClr val="accent1"/>
                </a:solidFill>
                <a:latin typeface="Helvetica" pitchFamily="34" charset="0"/>
              </a:rPr>
              <a:t>integrative physiological</a:t>
            </a:r>
            <a:r>
              <a:rPr lang="en-US" sz="2400" b="1" dirty="0">
                <a:latin typeface="Helvetica" pitchFamily="34" charset="0"/>
              </a:rPr>
              <a:t> parameter, resulting from the </a:t>
            </a:r>
            <a:r>
              <a:rPr lang="en-US" sz="2400" b="1" dirty="0">
                <a:solidFill>
                  <a:schemeClr val="accent1"/>
                </a:solidFill>
                <a:latin typeface="Helvetica" pitchFamily="34" charset="0"/>
              </a:rPr>
              <a:t>behavior of the vine </a:t>
            </a:r>
            <a:r>
              <a:rPr lang="en-US" sz="2400" b="1" dirty="0">
                <a:latin typeface="Helvetica" pitchFamily="34" charset="0"/>
              </a:rPr>
              <a:t>in its </a:t>
            </a:r>
            <a:r>
              <a:rPr lang="en-US" sz="2400" b="1" dirty="0">
                <a:solidFill>
                  <a:schemeClr val="accent1"/>
                </a:solidFill>
                <a:latin typeface="Helvetica" pitchFamily="34" charset="0"/>
              </a:rPr>
              <a:t>terroir</a:t>
            </a:r>
            <a:r>
              <a:rPr lang="en-US" sz="2400" b="1" dirty="0">
                <a:latin typeface="Helvetica" pitchFamily="34" charset="0"/>
              </a:rPr>
              <a:t>. It mainly depends on:</a:t>
            </a:r>
            <a:endParaRPr lang="en-US" sz="1050" b="1" dirty="0">
              <a:solidFill>
                <a:schemeClr val="bg1"/>
              </a:solidFill>
              <a:latin typeface="Helvetica" pitchFamily="34" charset="0"/>
              <a:sym typeface="Wingdings" pitchFamily="2" charset="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49B6DB-60CA-4216-9AF7-4837D04FBA24}"/>
              </a:ext>
            </a:extLst>
          </p:cNvPr>
          <p:cNvSpPr/>
          <p:nvPr/>
        </p:nvSpPr>
        <p:spPr>
          <a:xfrm>
            <a:off x="5314280" y="3013445"/>
            <a:ext cx="6096000" cy="15127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8800" lvl="8">
              <a:lnSpc>
                <a:spcPct val="150000"/>
              </a:lnSpc>
              <a:spcBef>
                <a:spcPts val="2400"/>
              </a:spcBef>
            </a:pPr>
            <a:r>
              <a:rPr lang="en-US" sz="2400" b="1" dirty="0">
                <a:solidFill>
                  <a:schemeClr val="bg1"/>
                </a:solidFill>
                <a:latin typeface="Helvetica" pitchFamily="34" charset="0"/>
              </a:rPr>
              <a:t>Vine balance</a:t>
            </a:r>
          </a:p>
          <a:p>
            <a:pPr marL="1828800" lvl="8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Helvetica" pitchFamily="34" charset="0"/>
              </a:rPr>
              <a:t>	</a:t>
            </a:r>
            <a:r>
              <a:rPr lang="en-US" sz="2000" b="1" dirty="0">
                <a:solidFill>
                  <a:schemeClr val="bg1"/>
                </a:solidFill>
                <a:latin typeface="Helvetica" pitchFamily="34" charset="0"/>
                <a:sym typeface="Wingdings" panose="05000000000000000000" pitchFamily="2" charset="2"/>
              </a:rPr>
              <a:t>  </a:t>
            </a:r>
            <a:r>
              <a:rPr lang="en-US" sz="2000" b="1" dirty="0">
                <a:solidFill>
                  <a:schemeClr val="bg1"/>
                </a:solidFill>
                <a:latin typeface="Helvetica" pitchFamily="34" charset="0"/>
              </a:rPr>
              <a:t>Yield</a:t>
            </a:r>
          </a:p>
          <a:p>
            <a:pPr marL="1828800" lvl="8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Helvetica" pitchFamily="34" charset="0"/>
              </a:rPr>
              <a:t>	</a:t>
            </a:r>
            <a:r>
              <a:rPr lang="en-US" sz="2000" b="1" dirty="0">
                <a:solidFill>
                  <a:schemeClr val="bg1"/>
                </a:solidFill>
                <a:latin typeface="Helvetica" pitchFamily="34" charset="0"/>
                <a:sym typeface="Wingdings" panose="05000000000000000000" pitchFamily="2" charset="2"/>
              </a:rPr>
              <a:t>  Leaf Area</a:t>
            </a:r>
            <a:endParaRPr lang="en-US" sz="20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EA7A31-DBB5-4A8C-B92A-1BA22FDDAD99}"/>
              </a:ext>
            </a:extLst>
          </p:cNvPr>
          <p:cNvSpPr/>
          <p:nvPr/>
        </p:nvSpPr>
        <p:spPr>
          <a:xfrm>
            <a:off x="-141405" y="3014005"/>
            <a:ext cx="5818326" cy="1974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0" lvl="8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Helvetica" pitchFamily="34" charset="0"/>
                <a:sym typeface="Wingdings" pitchFamily="2" charset="2"/>
              </a:rPr>
              <a:t>Photosynthesis activity</a:t>
            </a:r>
          </a:p>
          <a:p>
            <a:pPr marL="1828800" lvl="8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Helvetica" pitchFamily="34" charset="0"/>
                <a:sym typeface="Wingdings" pitchFamily="2" charset="2"/>
              </a:rPr>
              <a:t>	  Climate</a:t>
            </a:r>
          </a:p>
          <a:p>
            <a:pPr marL="1828800" lvl="8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Helvetica" pitchFamily="34" charset="0"/>
                <a:sym typeface="Wingdings" pitchFamily="2" charset="2"/>
              </a:rPr>
              <a:t>	  Vine water status</a:t>
            </a:r>
          </a:p>
          <a:p>
            <a:pPr marL="1828800" lvl="8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Helvetica" pitchFamily="34" charset="0"/>
                <a:sym typeface="Wingdings" pitchFamily="2" charset="2"/>
              </a:rPr>
              <a:t>	  Vine nutrition</a:t>
            </a:r>
            <a:endParaRPr lang="en-US" sz="1400" b="1" dirty="0">
              <a:solidFill>
                <a:schemeClr val="bg1"/>
              </a:solidFill>
              <a:latin typeface="Helvetica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62969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7D00B6B-F8C9-4943-870D-541D176D5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802" y="4439022"/>
            <a:ext cx="2518708" cy="1985189"/>
          </a:xfrm>
          <a:prstGeom prst="rect">
            <a:avLst/>
          </a:prstGeom>
        </p:spPr>
      </p:pic>
      <p:sp>
        <p:nvSpPr>
          <p:cNvPr id="61460" name="Rectangle 20"/>
          <p:cNvSpPr>
            <a:spLocks noGrp="1" noChangeArrowheads="1"/>
          </p:cNvSpPr>
          <p:nvPr>
            <p:ph type="title"/>
          </p:nvPr>
        </p:nvSpPr>
        <p:spPr>
          <a:xfrm>
            <a:off x="563034" y="129952"/>
            <a:ext cx="11388174" cy="778098"/>
          </a:xfrm>
        </p:spPr>
        <p:txBody>
          <a:bodyPr/>
          <a:lstStyle/>
          <a:p>
            <a:r>
              <a:rPr lang="en-US" sz="3200" dirty="0"/>
              <a:t>berry active sugar loading</a:t>
            </a:r>
            <a:endParaRPr lang="en-US" sz="3200" i="1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E1D2BBC-8F1E-479B-A3E1-9EC425483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5</a:t>
            </a:fld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1A6753F-B868-4AEA-AB2A-B28B42F5D3E6}"/>
              </a:ext>
            </a:extLst>
          </p:cNvPr>
          <p:cNvSpPr/>
          <p:nvPr/>
        </p:nvSpPr>
        <p:spPr>
          <a:xfrm>
            <a:off x="891276" y="1749576"/>
            <a:ext cx="10374132" cy="1450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 descr="tsa_series_auto_refractometer_3.jpg">
            <a:extLst>
              <a:ext uri="{FF2B5EF4-FFF2-40B4-BE49-F238E27FC236}">
                <a16:creationId xmlns:a16="http://schemas.microsoft.com/office/drawing/2014/main" id="{A40E6E90-A3B7-466D-9782-34D32EB873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13384"/>
          <a:stretch/>
        </p:blipFill>
        <p:spPr>
          <a:xfrm>
            <a:off x="5009874" y="4607507"/>
            <a:ext cx="2050332" cy="16669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BA054E5-E6B2-47E6-9D8E-E30892526C39}"/>
              </a:ext>
            </a:extLst>
          </p:cNvPr>
          <p:cNvSpPr/>
          <p:nvPr/>
        </p:nvSpPr>
        <p:spPr>
          <a:xfrm>
            <a:off x="885234" y="1967260"/>
            <a:ext cx="2636145" cy="214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Helvetica" pitchFamily="34" charset="0"/>
              </a:rPr>
              <a:t>Sugar quantity per berry</a:t>
            </a:r>
          </a:p>
          <a:p>
            <a:pPr marL="0" lvl="4" algn="ctr">
              <a:lnSpc>
                <a:spcPct val="120000"/>
              </a:lnSpc>
            </a:pPr>
            <a:endParaRPr lang="en-US" sz="2000" b="1" dirty="0">
              <a:latin typeface="Helvetica" pitchFamily="34" charset="0"/>
            </a:endParaRPr>
          </a:p>
          <a:p>
            <a:pPr marL="0" lvl="4" algn="ctr">
              <a:lnSpc>
                <a:spcPct val="120000"/>
              </a:lnSpc>
            </a:pPr>
            <a:endParaRPr lang="en-US" sz="1400" b="1" dirty="0">
              <a:latin typeface="Helvetica" pitchFamily="34" charset="0"/>
            </a:endParaRPr>
          </a:p>
          <a:p>
            <a:pPr marL="0" lvl="4" algn="ctr">
              <a:lnSpc>
                <a:spcPct val="120000"/>
              </a:lnSpc>
            </a:pPr>
            <a:r>
              <a:rPr lang="en-US" sz="3200" b="1" dirty="0">
                <a:solidFill>
                  <a:schemeClr val="accent1"/>
                </a:solidFill>
                <a:latin typeface="Helvetica" pitchFamily="34" charset="0"/>
              </a:rPr>
              <a:t>mg</a:t>
            </a:r>
            <a:endParaRPr lang="en-US" sz="2400" b="1" dirty="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ABBAE0-8474-4A9A-8771-EF811050F50A}"/>
              </a:ext>
            </a:extLst>
          </p:cNvPr>
          <p:cNvSpPr/>
          <p:nvPr/>
        </p:nvSpPr>
        <p:spPr>
          <a:xfrm>
            <a:off x="8538926" y="1977832"/>
            <a:ext cx="2738673" cy="214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Helvetica" pitchFamily="34" charset="0"/>
              </a:rPr>
              <a:t>Berry average volume</a:t>
            </a:r>
          </a:p>
          <a:p>
            <a:pPr marL="0" lvl="4" algn="ctr">
              <a:lnSpc>
                <a:spcPct val="120000"/>
              </a:lnSpc>
            </a:pPr>
            <a:endParaRPr lang="en-US" sz="2000" b="1" dirty="0">
              <a:latin typeface="Helvetica" pitchFamily="34" charset="0"/>
            </a:endParaRPr>
          </a:p>
          <a:p>
            <a:pPr marL="0" lvl="4" algn="ctr">
              <a:lnSpc>
                <a:spcPct val="120000"/>
              </a:lnSpc>
            </a:pPr>
            <a:endParaRPr lang="en-US" sz="1400" b="1" dirty="0">
              <a:latin typeface="Helvetica" pitchFamily="34" charset="0"/>
            </a:endParaRPr>
          </a:p>
          <a:p>
            <a:pPr marL="0" lvl="4" algn="ctr">
              <a:lnSpc>
                <a:spcPct val="120000"/>
              </a:lnSpc>
            </a:pPr>
            <a:r>
              <a:rPr lang="en-US" sz="3200" b="1" dirty="0">
                <a:solidFill>
                  <a:schemeClr val="accent1"/>
                </a:solidFill>
                <a:latin typeface="Helvetica" pitchFamily="34" charset="0"/>
              </a:rPr>
              <a:t>mL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A31EE1-4BA9-4E9C-B539-B7FE6C503B16}"/>
              </a:ext>
            </a:extLst>
          </p:cNvPr>
          <p:cNvSpPr/>
          <p:nvPr/>
        </p:nvSpPr>
        <p:spPr>
          <a:xfrm>
            <a:off x="4403779" y="1967260"/>
            <a:ext cx="3363625" cy="2143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4"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Helvetica" pitchFamily="34" charset="0"/>
              </a:rPr>
              <a:t>Sugar concentration</a:t>
            </a:r>
          </a:p>
          <a:p>
            <a:pPr marL="0" lvl="4" algn="ctr">
              <a:lnSpc>
                <a:spcPct val="120000"/>
              </a:lnSpc>
            </a:pPr>
            <a:r>
              <a:rPr lang="en-US" sz="2400" b="1" dirty="0">
                <a:solidFill>
                  <a:schemeClr val="bg1"/>
                </a:solidFill>
                <a:latin typeface="Helvetica" pitchFamily="34" charset="0"/>
              </a:rPr>
              <a:t>of the juice</a:t>
            </a:r>
          </a:p>
          <a:p>
            <a:pPr marL="0" lvl="4" algn="ctr">
              <a:lnSpc>
                <a:spcPct val="120000"/>
              </a:lnSpc>
            </a:pPr>
            <a:endParaRPr lang="en-US" sz="2000" b="1" dirty="0">
              <a:latin typeface="Helvetica" pitchFamily="34" charset="0"/>
            </a:endParaRPr>
          </a:p>
          <a:p>
            <a:pPr marL="0" lvl="4" algn="ctr">
              <a:lnSpc>
                <a:spcPct val="120000"/>
              </a:lnSpc>
            </a:pPr>
            <a:endParaRPr lang="en-US" sz="1400" b="1" dirty="0">
              <a:latin typeface="Helvetica" pitchFamily="34" charset="0"/>
            </a:endParaRPr>
          </a:p>
          <a:p>
            <a:pPr marL="0" lvl="4" algn="ctr">
              <a:lnSpc>
                <a:spcPct val="120000"/>
              </a:lnSpc>
            </a:pPr>
            <a:r>
              <a:rPr lang="en-US" sz="3200" b="1" dirty="0">
                <a:solidFill>
                  <a:schemeClr val="accent1"/>
                </a:solidFill>
                <a:latin typeface="Helvetica" pitchFamily="34" charset="0"/>
              </a:rPr>
              <a:t>g/L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49A3B20-E12F-44DC-85A5-217D232933C3}"/>
              </a:ext>
            </a:extLst>
          </p:cNvPr>
          <p:cNvSpPr txBox="1"/>
          <p:nvPr/>
        </p:nvSpPr>
        <p:spPr>
          <a:xfrm>
            <a:off x="3677262" y="2094134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A50FCBB-D263-409D-81A1-318781A7597D}"/>
              </a:ext>
            </a:extLst>
          </p:cNvPr>
          <p:cNvSpPr txBox="1"/>
          <p:nvPr/>
        </p:nvSpPr>
        <p:spPr>
          <a:xfrm>
            <a:off x="7971566" y="209999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z-Cyrl-AZ" sz="4400" b="1" dirty="0">
                <a:solidFill>
                  <a:schemeClr val="bg1"/>
                </a:solidFill>
              </a:rPr>
              <a:t>Х</a:t>
            </a:r>
            <a:endParaRPr lang="fr-FR" sz="4400" b="1" dirty="0">
              <a:solidFill>
                <a:schemeClr val="bg1"/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444938F8-8CEE-46D6-AB10-1DB51F6578F8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7DC6F4F-0B30-4A7B-86F9-E2B4FCBE2D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84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5180693F-F07C-4992-BDDE-E81ACCCC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647" r="20526"/>
          <a:stretch>
            <a:fillRect/>
          </a:stretch>
        </p:blipFill>
        <p:spPr bwMode="auto">
          <a:xfrm>
            <a:off x="4249046" y="1843982"/>
            <a:ext cx="5931889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6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31" name="Line 13">
            <a:extLst>
              <a:ext uri="{FF2B5EF4-FFF2-40B4-BE49-F238E27FC236}">
                <a16:creationId xmlns:a16="http://schemas.microsoft.com/office/drawing/2014/main" id="{501904F3-926D-490B-A03A-155797392F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0894" y="2433683"/>
            <a:ext cx="0" cy="2947737"/>
          </a:xfrm>
          <a:prstGeom prst="line">
            <a:avLst/>
          </a:prstGeom>
          <a:noFill/>
          <a:ln w="9525">
            <a:solidFill>
              <a:srgbClr val="4D7D7D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32" name="Line 13">
            <a:extLst>
              <a:ext uri="{FF2B5EF4-FFF2-40B4-BE49-F238E27FC236}">
                <a16:creationId xmlns:a16="http://schemas.microsoft.com/office/drawing/2014/main" id="{B69FDB24-2CF6-4404-BACA-16A0FB3E5F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3863" y="5143997"/>
            <a:ext cx="0" cy="372829"/>
          </a:xfrm>
          <a:prstGeom prst="line">
            <a:avLst/>
          </a:prstGeom>
          <a:noFill/>
          <a:ln w="9525">
            <a:solidFill>
              <a:srgbClr val="4D7D7D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F62F47DE-0832-4730-970A-D30E45A66CDA}"/>
              </a:ext>
            </a:extLst>
          </p:cNvPr>
          <p:cNvSpPr>
            <a:spLocks noEditPoints="1"/>
          </p:cNvSpPr>
          <p:nvPr/>
        </p:nvSpPr>
        <p:spPr bwMode="auto">
          <a:xfrm>
            <a:off x="3827528" y="1622060"/>
            <a:ext cx="259660" cy="3888000"/>
          </a:xfrm>
          <a:custGeom>
            <a:avLst/>
            <a:gdLst>
              <a:gd name="T0" fmla="*/ 2147483647 w 298"/>
              <a:gd name="T1" fmla="*/ 2147483647 h 5641"/>
              <a:gd name="T2" fmla="*/ 2147483647 w 298"/>
              <a:gd name="T3" fmla="*/ 2147483647 h 5641"/>
              <a:gd name="T4" fmla="*/ 2147483647 w 298"/>
              <a:gd name="T5" fmla="*/ 2147483647 h 5641"/>
              <a:gd name="T6" fmla="*/ 2147483647 w 298"/>
              <a:gd name="T7" fmla="*/ 2147483647 h 5641"/>
              <a:gd name="T8" fmla="*/ 2147483647 w 298"/>
              <a:gd name="T9" fmla="*/ 2147483647 h 5641"/>
              <a:gd name="T10" fmla="*/ 2147483647 w 298"/>
              <a:gd name="T11" fmla="*/ 2147483647 h 5641"/>
              <a:gd name="T12" fmla="*/ 2147483647 w 298"/>
              <a:gd name="T13" fmla="*/ 0 h 5641"/>
              <a:gd name="T14" fmla="*/ 2147483647 w 298"/>
              <a:gd name="T15" fmla="*/ 2147483647 h 5641"/>
              <a:gd name="T16" fmla="*/ 2147483647 w 298"/>
              <a:gd name="T17" fmla="*/ 2147483647 h 5641"/>
              <a:gd name="T18" fmla="*/ 2147483647 w 298"/>
              <a:gd name="T19" fmla="*/ 2147483647 h 5641"/>
              <a:gd name="T20" fmla="*/ 2147483647 w 298"/>
              <a:gd name="T21" fmla="*/ 2147483647 h 5641"/>
              <a:gd name="T22" fmla="*/ 2147483647 w 298"/>
              <a:gd name="T23" fmla="*/ 2147483647 h 5641"/>
              <a:gd name="T24" fmla="*/ 2147483647 w 298"/>
              <a:gd name="T25" fmla="*/ 2147483647 h 5641"/>
              <a:gd name="T26" fmla="*/ 2147483647 w 298"/>
              <a:gd name="T27" fmla="*/ 2147483647 h 5641"/>
              <a:gd name="T28" fmla="*/ 2147483647 w 298"/>
              <a:gd name="T29" fmla="*/ 2147483647 h 564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8"/>
              <a:gd name="T46" fmla="*/ 0 h 5641"/>
              <a:gd name="T47" fmla="*/ 298 w 298"/>
              <a:gd name="T48" fmla="*/ 5641 h 564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8" h="5641">
                <a:moveTo>
                  <a:pt x="114" y="5640"/>
                </a:moveTo>
                <a:lnTo>
                  <a:pt x="117" y="64"/>
                </a:lnTo>
                <a:lnTo>
                  <a:pt x="181" y="64"/>
                </a:lnTo>
                <a:lnTo>
                  <a:pt x="178" y="5641"/>
                </a:lnTo>
                <a:lnTo>
                  <a:pt x="114" y="5640"/>
                </a:lnTo>
                <a:close/>
                <a:moveTo>
                  <a:pt x="9" y="240"/>
                </a:moveTo>
                <a:lnTo>
                  <a:pt x="149" y="0"/>
                </a:lnTo>
                <a:lnTo>
                  <a:pt x="289" y="240"/>
                </a:lnTo>
                <a:cubicBezTo>
                  <a:pt x="298" y="255"/>
                  <a:pt x="292" y="275"/>
                  <a:pt x="277" y="284"/>
                </a:cubicBezTo>
                <a:cubicBezTo>
                  <a:pt x="262" y="292"/>
                  <a:pt x="242" y="287"/>
                  <a:pt x="233" y="272"/>
                </a:cubicBezTo>
                <a:lnTo>
                  <a:pt x="121" y="80"/>
                </a:lnTo>
                <a:lnTo>
                  <a:pt x="177" y="80"/>
                </a:lnTo>
                <a:lnTo>
                  <a:pt x="65" y="272"/>
                </a:lnTo>
                <a:cubicBezTo>
                  <a:pt x="56" y="287"/>
                  <a:pt x="36" y="292"/>
                  <a:pt x="21" y="283"/>
                </a:cubicBezTo>
                <a:cubicBezTo>
                  <a:pt x="6" y="274"/>
                  <a:pt x="0" y="255"/>
                  <a:pt x="9" y="240"/>
                </a:cubicBezTo>
                <a:close/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26731A9-4805-47CD-8D60-E4867709AABF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7155547" y="2179231"/>
            <a:ext cx="246948" cy="6703318"/>
          </a:xfrm>
          <a:custGeom>
            <a:avLst/>
            <a:gdLst>
              <a:gd name="T0" fmla="*/ 2147483647 w 298"/>
              <a:gd name="T1" fmla="*/ 2147483647 h 5641"/>
              <a:gd name="T2" fmla="*/ 2147483647 w 298"/>
              <a:gd name="T3" fmla="*/ 2147483647 h 5641"/>
              <a:gd name="T4" fmla="*/ 2147483647 w 298"/>
              <a:gd name="T5" fmla="*/ 2147483647 h 5641"/>
              <a:gd name="T6" fmla="*/ 2147483647 w 298"/>
              <a:gd name="T7" fmla="*/ 2147483647 h 5641"/>
              <a:gd name="T8" fmla="*/ 2147483647 w 298"/>
              <a:gd name="T9" fmla="*/ 2147483647 h 5641"/>
              <a:gd name="T10" fmla="*/ 2147483647 w 298"/>
              <a:gd name="T11" fmla="*/ 2147483647 h 5641"/>
              <a:gd name="T12" fmla="*/ 2147483647 w 298"/>
              <a:gd name="T13" fmla="*/ 0 h 5641"/>
              <a:gd name="T14" fmla="*/ 2147483647 w 298"/>
              <a:gd name="T15" fmla="*/ 2147483647 h 5641"/>
              <a:gd name="T16" fmla="*/ 2147483647 w 298"/>
              <a:gd name="T17" fmla="*/ 2147483647 h 5641"/>
              <a:gd name="T18" fmla="*/ 2147483647 w 298"/>
              <a:gd name="T19" fmla="*/ 2147483647 h 5641"/>
              <a:gd name="T20" fmla="*/ 2147483647 w 298"/>
              <a:gd name="T21" fmla="*/ 2147483647 h 5641"/>
              <a:gd name="T22" fmla="*/ 2147483647 w 298"/>
              <a:gd name="T23" fmla="*/ 2147483647 h 5641"/>
              <a:gd name="T24" fmla="*/ 2147483647 w 298"/>
              <a:gd name="T25" fmla="*/ 2147483647 h 5641"/>
              <a:gd name="T26" fmla="*/ 2147483647 w 298"/>
              <a:gd name="T27" fmla="*/ 2147483647 h 5641"/>
              <a:gd name="T28" fmla="*/ 2147483647 w 298"/>
              <a:gd name="T29" fmla="*/ 2147483647 h 564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8"/>
              <a:gd name="T46" fmla="*/ 0 h 5641"/>
              <a:gd name="T47" fmla="*/ 298 w 298"/>
              <a:gd name="T48" fmla="*/ 5641 h 564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8" h="5641">
                <a:moveTo>
                  <a:pt x="114" y="5640"/>
                </a:moveTo>
                <a:lnTo>
                  <a:pt x="117" y="64"/>
                </a:lnTo>
                <a:lnTo>
                  <a:pt x="181" y="64"/>
                </a:lnTo>
                <a:lnTo>
                  <a:pt x="178" y="5641"/>
                </a:lnTo>
                <a:lnTo>
                  <a:pt x="114" y="5640"/>
                </a:lnTo>
                <a:close/>
                <a:moveTo>
                  <a:pt x="9" y="240"/>
                </a:moveTo>
                <a:lnTo>
                  <a:pt x="149" y="0"/>
                </a:lnTo>
                <a:lnTo>
                  <a:pt x="289" y="240"/>
                </a:lnTo>
                <a:cubicBezTo>
                  <a:pt x="298" y="255"/>
                  <a:pt x="292" y="275"/>
                  <a:pt x="277" y="284"/>
                </a:cubicBezTo>
                <a:cubicBezTo>
                  <a:pt x="262" y="292"/>
                  <a:pt x="242" y="287"/>
                  <a:pt x="233" y="272"/>
                </a:cubicBezTo>
                <a:lnTo>
                  <a:pt x="121" y="80"/>
                </a:lnTo>
                <a:lnTo>
                  <a:pt x="177" y="80"/>
                </a:lnTo>
                <a:lnTo>
                  <a:pt x="65" y="272"/>
                </a:lnTo>
                <a:cubicBezTo>
                  <a:pt x="56" y="287"/>
                  <a:pt x="36" y="292"/>
                  <a:pt x="21" y="283"/>
                </a:cubicBezTo>
                <a:cubicBezTo>
                  <a:pt x="6" y="274"/>
                  <a:pt x="0" y="255"/>
                  <a:pt x="9" y="240"/>
                </a:cubicBezTo>
                <a:close/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endParaRPr lang="fr-FR"/>
          </a:p>
        </p:txBody>
      </p:sp>
      <p:sp>
        <p:nvSpPr>
          <p:cNvPr id="36" name="Line 8">
            <a:extLst>
              <a:ext uri="{FF2B5EF4-FFF2-40B4-BE49-F238E27FC236}">
                <a16:creationId xmlns:a16="http://schemas.microsoft.com/office/drawing/2014/main" id="{BDDF2E4D-B89C-4018-B935-C734609438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6738" y="5370049"/>
            <a:ext cx="0" cy="14784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37" name="Line 11">
            <a:extLst>
              <a:ext uri="{FF2B5EF4-FFF2-40B4-BE49-F238E27FC236}">
                <a16:creationId xmlns:a16="http://schemas.microsoft.com/office/drawing/2014/main" id="{7788DA8B-9F45-4C7E-8B42-46991BAE4D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52839" y="5355796"/>
            <a:ext cx="0" cy="14784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38" name="Rectangle 14">
            <a:extLst>
              <a:ext uri="{FF2B5EF4-FFF2-40B4-BE49-F238E27FC236}">
                <a16:creationId xmlns:a16="http://schemas.microsoft.com/office/drawing/2014/main" id="{4872A9C5-08AD-4DBD-82EC-1F197CDD3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2293" y="5836831"/>
            <a:ext cx="10836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fr-FR" sz="2000" b="1" dirty="0">
                <a:latin typeface="Helvetica" pitchFamily="34" charset="0"/>
                <a:cs typeface="Helvetica" pitchFamily="34" charset="0"/>
              </a:rPr>
              <a:t>Véraison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388B921-01FF-461C-87DD-961721E831CF}"/>
              </a:ext>
            </a:extLst>
          </p:cNvPr>
          <p:cNvSpPr/>
          <p:nvPr/>
        </p:nvSpPr>
        <p:spPr>
          <a:xfrm>
            <a:off x="7489837" y="2193344"/>
            <a:ext cx="360000" cy="360000"/>
          </a:xfrm>
          <a:prstGeom prst="ellipse">
            <a:avLst/>
          </a:prstGeom>
          <a:solidFill>
            <a:schemeClr val="accent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FA50401-F176-4D92-B823-D3774D8018C3}"/>
              </a:ext>
            </a:extLst>
          </p:cNvPr>
          <p:cNvSpPr/>
          <p:nvPr/>
        </p:nvSpPr>
        <p:spPr>
          <a:xfrm>
            <a:off x="4752381" y="5054378"/>
            <a:ext cx="144000" cy="144000"/>
          </a:xfrm>
          <a:prstGeom prst="ellipse">
            <a:avLst/>
          </a:prstGeom>
          <a:solidFill>
            <a:schemeClr val="accent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à coins arrondis 1">
            <a:extLst>
              <a:ext uri="{FF2B5EF4-FFF2-40B4-BE49-F238E27FC236}">
                <a16:creationId xmlns:a16="http://schemas.microsoft.com/office/drawing/2014/main" id="{8E5930C5-2AE9-431A-8C12-2A17D02C0826}"/>
              </a:ext>
            </a:extLst>
          </p:cNvPr>
          <p:cNvSpPr/>
          <p:nvPr/>
        </p:nvSpPr>
        <p:spPr>
          <a:xfrm>
            <a:off x="5152801" y="2896924"/>
            <a:ext cx="2237909" cy="187991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chemeClr val="accent6"/>
                </a:solidFill>
                <a:latin typeface="Glober SemiBold Free"/>
              </a:rPr>
              <a:t>Active sugar loading period</a:t>
            </a:r>
            <a:endParaRPr lang="en-US" sz="2400" i="1" dirty="0">
              <a:solidFill>
                <a:schemeClr val="accent6"/>
              </a:solidFill>
              <a:latin typeface="Glober SemiBold Free"/>
            </a:endParaRPr>
          </a:p>
        </p:txBody>
      </p:sp>
      <p:sp>
        <p:nvSpPr>
          <p:cNvPr id="42" name="Rectangle à coins arrondis 23">
            <a:extLst>
              <a:ext uri="{FF2B5EF4-FFF2-40B4-BE49-F238E27FC236}">
                <a16:creationId xmlns:a16="http://schemas.microsoft.com/office/drawing/2014/main" id="{ECB283AA-D712-4443-8CD1-9E1CA9B07D4C}"/>
              </a:ext>
            </a:extLst>
          </p:cNvPr>
          <p:cNvSpPr/>
          <p:nvPr/>
        </p:nvSpPr>
        <p:spPr>
          <a:xfrm>
            <a:off x="7940503" y="2892516"/>
            <a:ext cx="2239200" cy="1879200"/>
          </a:xfrm>
          <a:prstGeom prst="roundRect">
            <a:avLst/>
          </a:prstGeom>
          <a:solidFill>
            <a:schemeClr val="accent6"/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>
                    <a:lumMod val="85000"/>
                  </a:schemeClr>
                </a:solidFill>
                <a:latin typeface="Glober SemiBold Free"/>
              </a:rPr>
              <a:t>No more active sugar loading</a:t>
            </a:r>
            <a:endParaRPr lang="en-US" sz="2400" i="1" dirty="0">
              <a:solidFill>
                <a:schemeClr val="bg1">
                  <a:lumMod val="85000"/>
                </a:schemeClr>
              </a:solidFill>
              <a:latin typeface="Glober SemiBold Free"/>
            </a:endParaRPr>
          </a:p>
        </p:txBody>
      </p:sp>
      <p:sp>
        <p:nvSpPr>
          <p:cNvPr id="43" name="Rectangle 14">
            <a:extLst>
              <a:ext uri="{FF2B5EF4-FFF2-40B4-BE49-F238E27FC236}">
                <a16:creationId xmlns:a16="http://schemas.microsoft.com/office/drawing/2014/main" id="{CDC10000-A8C4-4CAF-B1B2-FDD6D26BF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4648" y="5833137"/>
            <a:ext cx="25503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  <a:latin typeface="Helvetica" pitchFamily="34" charset="0"/>
                <a:cs typeface="Helvetica" pitchFamily="34" charset="0"/>
              </a:rPr>
              <a:t>End of sugar loading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berry active sugar loading</a:t>
            </a: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2088B964-E7CA-4714-8BB3-58BD480845C2}"/>
              </a:ext>
            </a:extLst>
          </p:cNvPr>
          <p:cNvSpPr/>
          <p:nvPr/>
        </p:nvSpPr>
        <p:spPr>
          <a:xfrm>
            <a:off x="1737115" y="2283687"/>
            <a:ext cx="1913528" cy="291469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400" b="1" dirty="0">
                <a:solidFill>
                  <a:schemeClr val="accent1"/>
                </a:solidFill>
                <a:latin typeface="Helvetica" pitchFamily="34" charset="0"/>
              </a:rPr>
              <a:t>Sugar quantity per berry</a:t>
            </a:r>
          </a:p>
          <a:p>
            <a:pPr marL="0" lvl="4" algn="ctr">
              <a:lnSpc>
                <a:spcPct val="120000"/>
              </a:lnSpc>
            </a:pPr>
            <a:r>
              <a:rPr lang="en-US" sz="2400" b="1" dirty="0">
                <a:solidFill>
                  <a:schemeClr val="accent1"/>
                </a:solidFill>
                <a:latin typeface="Helvetica" pitchFamily="34" charset="0"/>
              </a:rPr>
              <a:t>(mg/berry)</a:t>
            </a:r>
          </a:p>
        </p:txBody>
      </p:sp>
    </p:spTree>
    <p:extLst>
      <p:ext uri="{BB962C8B-B14F-4D97-AF65-F5344CB8AC3E}">
        <p14:creationId xmlns:p14="http://schemas.microsoft.com/office/powerpoint/2010/main" val="1781522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Line 13">
            <a:extLst>
              <a:ext uri="{FF2B5EF4-FFF2-40B4-BE49-F238E27FC236}">
                <a16:creationId xmlns:a16="http://schemas.microsoft.com/office/drawing/2014/main" id="{F50A1D62-4F38-4642-A908-AC51826078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50457" y="2356962"/>
            <a:ext cx="3717919" cy="0"/>
          </a:xfrm>
          <a:prstGeom prst="line">
            <a:avLst/>
          </a:prstGeom>
          <a:noFill/>
          <a:ln w="9525">
            <a:solidFill>
              <a:srgbClr val="4D7D7D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5180693F-F07C-4992-BDDE-E81ACCCC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647" r="20526"/>
          <a:stretch>
            <a:fillRect/>
          </a:stretch>
        </p:blipFill>
        <p:spPr bwMode="auto">
          <a:xfrm>
            <a:off x="4249046" y="1843982"/>
            <a:ext cx="5931889" cy="345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7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31" name="Line 13">
            <a:extLst>
              <a:ext uri="{FF2B5EF4-FFF2-40B4-BE49-F238E27FC236}">
                <a16:creationId xmlns:a16="http://schemas.microsoft.com/office/drawing/2014/main" id="{501904F3-926D-490B-A03A-155797392F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0894" y="2433683"/>
            <a:ext cx="0" cy="2947737"/>
          </a:xfrm>
          <a:prstGeom prst="line">
            <a:avLst/>
          </a:prstGeom>
          <a:noFill/>
          <a:ln w="9525">
            <a:solidFill>
              <a:srgbClr val="4D7D7D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32" name="Line 13">
            <a:extLst>
              <a:ext uri="{FF2B5EF4-FFF2-40B4-BE49-F238E27FC236}">
                <a16:creationId xmlns:a16="http://schemas.microsoft.com/office/drawing/2014/main" id="{B69FDB24-2CF6-4404-BACA-16A0FB3E5F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3863" y="5143997"/>
            <a:ext cx="0" cy="372829"/>
          </a:xfrm>
          <a:prstGeom prst="line">
            <a:avLst/>
          </a:prstGeom>
          <a:noFill/>
          <a:ln w="9525">
            <a:solidFill>
              <a:srgbClr val="4D7D7D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F62F47DE-0832-4730-970A-D30E45A66CDA}"/>
              </a:ext>
            </a:extLst>
          </p:cNvPr>
          <p:cNvSpPr>
            <a:spLocks noEditPoints="1"/>
          </p:cNvSpPr>
          <p:nvPr/>
        </p:nvSpPr>
        <p:spPr bwMode="auto">
          <a:xfrm>
            <a:off x="3827528" y="1622060"/>
            <a:ext cx="259660" cy="3888000"/>
          </a:xfrm>
          <a:custGeom>
            <a:avLst/>
            <a:gdLst>
              <a:gd name="T0" fmla="*/ 2147483647 w 298"/>
              <a:gd name="T1" fmla="*/ 2147483647 h 5641"/>
              <a:gd name="T2" fmla="*/ 2147483647 w 298"/>
              <a:gd name="T3" fmla="*/ 2147483647 h 5641"/>
              <a:gd name="T4" fmla="*/ 2147483647 w 298"/>
              <a:gd name="T5" fmla="*/ 2147483647 h 5641"/>
              <a:gd name="T6" fmla="*/ 2147483647 w 298"/>
              <a:gd name="T7" fmla="*/ 2147483647 h 5641"/>
              <a:gd name="T8" fmla="*/ 2147483647 w 298"/>
              <a:gd name="T9" fmla="*/ 2147483647 h 5641"/>
              <a:gd name="T10" fmla="*/ 2147483647 w 298"/>
              <a:gd name="T11" fmla="*/ 2147483647 h 5641"/>
              <a:gd name="T12" fmla="*/ 2147483647 w 298"/>
              <a:gd name="T13" fmla="*/ 0 h 5641"/>
              <a:gd name="T14" fmla="*/ 2147483647 w 298"/>
              <a:gd name="T15" fmla="*/ 2147483647 h 5641"/>
              <a:gd name="T16" fmla="*/ 2147483647 w 298"/>
              <a:gd name="T17" fmla="*/ 2147483647 h 5641"/>
              <a:gd name="T18" fmla="*/ 2147483647 w 298"/>
              <a:gd name="T19" fmla="*/ 2147483647 h 5641"/>
              <a:gd name="T20" fmla="*/ 2147483647 w 298"/>
              <a:gd name="T21" fmla="*/ 2147483647 h 5641"/>
              <a:gd name="T22" fmla="*/ 2147483647 w 298"/>
              <a:gd name="T23" fmla="*/ 2147483647 h 5641"/>
              <a:gd name="T24" fmla="*/ 2147483647 w 298"/>
              <a:gd name="T25" fmla="*/ 2147483647 h 5641"/>
              <a:gd name="T26" fmla="*/ 2147483647 w 298"/>
              <a:gd name="T27" fmla="*/ 2147483647 h 5641"/>
              <a:gd name="T28" fmla="*/ 2147483647 w 298"/>
              <a:gd name="T29" fmla="*/ 2147483647 h 564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8"/>
              <a:gd name="T46" fmla="*/ 0 h 5641"/>
              <a:gd name="T47" fmla="*/ 298 w 298"/>
              <a:gd name="T48" fmla="*/ 5641 h 564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8" h="5641">
                <a:moveTo>
                  <a:pt x="114" y="5640"/>
                </a:moveTo>
                <a:lnTo>
                  <a:pt x="117" y="64"/>
                </a:lnTo>
                <a:lnTo>
                  <a:pt x="181" y="64"/>
                </a:lnTo>
                <a:lnTo>
                  <a:pt x="178" y="5641"/>
                </a:lnTo>
                <a:lnTo>
                  <a:pt x="114" y="5640"/>
                </a:lnTo>
                <a:close/>
                <a:moveTo>
                  <a:pt x="9" y="240"/>
                </a:moveTo>
                <a:lnTo>
                  <a:pt x="149" y="0"/>
                </a:lnTo>
                <a:lnTo>
                  <a:pt x="289" y="240"/>
                </a:lnTo>
                <a:cubicBezTo>
                  <a:pt x="298" y="255"/>
                  <a:pt x="292" y="275"/>
                  <a:pt x="277" y="284"/>
                </a:cubicBezTo>
                <a:cubicBezTo>
                  <a:pt x="262" y="292"/>
                  <a:pt x="242" y="287"/>
                  <a:pt x="233" y="272"/>
                </a:cubicBezTo>
                <a:lnTo>
                  <a:pt x="121" y="80"/>
                </a:lnTo>
                <a:lnTo>
                  <a:pt x="177" y="80"/>
                </a:lnTo>
                <a:lnTo>
                  <a:pt x="65" y="272"/>
                </a:lnTo>
                <a:cubicBezTo>
                  <a:pt x="56" y="287"/>
                  <a:pt x="36" y="292"/>
                  <a:pt x="21" y="283"/>
                </a:cubicBezTo>
                <a:cubicBezTo>
                  <a:pt x="6" y="274"/>
                  <a:pt x="0" y="255"/>
                  <a:pt x="9" y="240"/>
                </a:cubicBezTo>
                <a:close/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E26731A9-4805-47CD-8D60-E4867709AABF}"/>
              </a:ext>
            </a:extLst>
          </p:cNvPr>
          <p:cNvSpPr>
            <a:spLocks noEditPoints="1"/>
          </p:cNvSpPr>
          <p:nvPr/>
        </p:nvSpPr>
        <p:spPr bwMode="auto">
          <a:xfrm rot="5400000">
            <a:off x="7155547" y="2179231"/>
            <a:ext cx="246948" cy="6703318"/>
          </a:xfrm>
          <a:custGeom>
            <a:avLst/>
            <a:gdLst>
              <a:gd name="T0" fmla="*/ 2147483647 w 298"/>
              <a:gd name="T1" fmla="*/ 2147483647 h 5641"/>
              <a:gd name="T2" fmla="*/ 2147483647 w 298"/>
              <a:gd name="T3" fmla="*/ 2147483647 h 5641"/>
              <a:gd name="T4" fmla="*/ 2147483647 w 298"/>
              <a:gd name="T5" fmla="*/ 2147483647 h 5641"/>
              <a:gd name="T6" fmla="*/ 2147483647 w 298"/>
              <a:gd name="T7" fmla="*/ 2147483647 h 5641"/>
              <a:gd name="T8" fmla="*/ 2147483647 w 298"/>
              <a:gd name="T9" fmla="*/ 2147483647 h 5641"/>
              <a:gd name="T10" fmla="*/ 2147483647 w 298"/>
              <a:gd name="T11" fmla="*/ 2147483647 h 5641"/>
              <a:gd name="T12" fmla="*/ 2147483647 w 298"/>
              <a:gd name="T13" fmla="*/ 0 h 5641"/>
              <a:gd name="T14" fmla="*/ 2147483647 w 298"/>
              <a:gd name="T15" fmla="*/ 2147483647 h 5641"/>
              <a:gd name="T16" fmla="*/ 2147483647 w 298"/>
              <a:gd name="T17" fmla="*/ 2147483647 h 5641"/>
              <a:gd name="T18" fmla="*/ 2147483647 w 298"/>
              <a:gd name="T19" fmla="*/ 2147483647 h 5641"/>
              <a:gd name="T20" fmla="*/ 2147483647 w 298"/>
              <a:gd name="T21" fmla="*/ 2147483647 h 5641"/>
              <a:gd name="T22" fmla="*/ 2147483647 w 298"/>
              <a:gd name="T23" fmla="*/ 2147483647 h 5641"/>
              <a:gd name="T24" fmla="*/ 2147483647 w 298"/>
              <a:gd name="T25" fmla="*/ 2147483647 h 5641"/>
              <a:gd name="T26" fmla="*/ 2147483647 w 298"/>
              <a:gd name="T27" fmla="*/ 2147483647 h 5641"/>
              <a:gd name="T28" fmla="*/ 2147483647 w 298"/>
              <a:gd name="T29" fmla="*/ 2147483647 h 564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98"/>
              <a:gd name="T46" fmla="*/ 0 h 5641"/>
              <a:gd name="T47" fmla="*/ 298 w 298"/>
              <a:gd name="T48" fmla="*/ 5641 h 564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98" h="5641">
                <a:moveTo>
                  <a:pt x="114" y="5640"/>
                </a:moveTo>
                <a:lnTo>
                  <a:pt x="117" y="64"/>
                </a:lnTo>
                <a:lnTo>
                  <a:pt x="181" y="64"/>
                </a:lnTo>
                <a:lnTo>
                  <a:pt x="178" y="5641"/>
                </a:lnTo>
                <a:lnTo>
                  <a:pt x="114" y="5640"/>
                </a:lnTo>
                <a:close/>
                <a:moveTo>
                  <a:pt x="9" y="240"/>
                </a:moveTo>
                <a:lnTo>
                  <a:pt x="149" y="0"/>
                </a:lnTo>
                <a:lnTo>
                  <a:pt x="289" y="240"/>
                </a:lnTo>
                <a:cubicBezTo>
                  <a:pt x="298" y="255"/>
                  <a:pt x="292" y="275"/>
                  <a:pt x="277" y="284"/>
                </a:cubicBezTo>
                <a:cubicBezTo>
                  <a:pt x="262" y="292"/>
                  <a:pt x="242" y="287"/>
                  <a:pt x="233" y="272"/>
                </a:cubicBezTo>
                <a:lnTo>
                  <a:pt x="121" y="80"/>
                </a:lnTo>
                <a:lnTo>
                  <a:pt x="177" y="80"/>
                </a:lnTo>
                <a:lnTo>
                  <a:pt x="65" y="272"/>
                </a:lnTo>
                <a:cubicBezTo>
                  <a:pt x="56" y="287"/>
                  <a:pt x="36" y="292"/>
                  <a:pt x="21" y="283"/>
                </a:cubicBezTo>
                <a:cubicBezTo>
                  <a:pt x="6" y="274"/>
                  <a:pt x="0" y="255"/>
                  <a:pt x="9" y="240"/>
                </a:cubicBezTo>
                <a:close/>
              </a:path>
            </a:pathLst>
          </a:custGeom>
          <a:solidFill>
            <a:schemeClr val="tx1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 rot="10800000" vert="eaVert"/>
          <a:lstStyle/>
          <a:p>
            <a:endParaRPr lang="fr-FR"/>
          </a:p>
        </p:txBody>
      </p:sp>
      <p:sp>
        <p:nvSpPr>
          <p:cNvPr id="36" name="Line 8">
            <a:extLst>
              <a:ext uri="{FF2B5EF4-FFF2-40B4-BE49-F238E27FC236}">
                <a16:creationId xmlns:a16="http://schemas.microsoft.com/office/drawing/2014/main" id="{BDDF2E4D-B89C-4018-B935-C734609438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16738" y="5370049"/>
            <a:ext cx="0" cy="14784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37" name="Line 11">
            <a:extLst>
              <a:ext uri="{FF2B5EF4-FFF2-40B4-BE49-F238E27FC236}">
                <a16:creationId xmlns:a16="http://schemas.microsoft.com/office/drawing/2014/main" id="{7788DA8B-9F45-4C7E-8B42-46991BAE4D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52839" y="5355796"/>
            <a:ext cx="0" cy="14784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9388B921-01FF-461C-87DD-961721E831CF}"/>
              </a:ext>
            </a:extLst>
          </p:cNvPr>
          <p:cNvSpPr/>
          <p:nvPr/>
        </p:nvSpPr>
        <p:spPr>
          <a:xfrm>
            <a:off x="7489837" y="2193344"/>
            <a:ext cx="360000" cy="360000"/>
          </a:xfrm>
          <a:prstGeom prst="ellipse">
            <a:avLst/>
          </a:prstGeom>
          <a:solidFill>
            <a:schemeClr val="accent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FA50401-F176-4D92-B823-D3774D8018C3}"/>
              </a:ext>
            </a:extLst>
          </p:cNvPr>
          <p:cNvSpPr/>
          <p:nvPr/>
        </p:nvSpPr>
        <p:spPr>
          <a:xfrm>
            <a:off x="4752381" y="5054378"/>
            <a:ext cx="144000" cy="144000"/>
          </a:xfrm>
          <a:prstGeom prst="ellipse">
            <a:avLst/>
          </a:prstGeom>
          <a:solidFill>
            <a:schemeClr val="accent6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4EA875F7-4C2F-4737-A542-4B546B476B3B}"/>
              </a:ext>
            </a:extLst>
          </p:cNvPr>
          <p:cNvSpPr/>
          <p:nvPr/>
        </p:nvSpPr>
        <p:spPr>
          <a:xfrm>
            <a:off x="1737115" y="2283687"/>
            <a:ext cx="1913528" cy="2914691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4" algn="ctr">
              <a:lnSpc>
                <a:spcPct val="120000"/>
              </a:lnSpc>
            </a:pPr>
            <a:r>
              <a:rPr lang="en-US" sz="2400" b="1" dirty="0">
                <a:solidFill>
                  <a:schemeClr val="accent1"/>
                </a:solidFill>
                <a:latin typeface="Helvetica" pitchFamily="34" charset="0"/>
              </a:rPr>
              <a:t>Sugar quantity per berry</a:t>
            </a:r>
          </a:p>
          <a:p>
            <a:pPr marL="0" lvl="4" algn="ctr">
              <a:lnSpc>
                <a:spcPct val="120000"/>
              </a:lnSpc>
            </a:pPr>
            <a:r>
              <a:rPr lang="en-US" sz="2400" b="1" dirty="0">
                <a:solidFill>
                  <a:schemeClr val="accent1"/>
                </a:solidFill>
                <a:latin typeface="Helvetica" pitchFamily="34" charset="0"/>
              </a:rPr>
              <a:t>(mg/berry)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5 data of berry active sugar loading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E9BFA5-E222-480A-8D00-9540307D19F4}"/>
              </a:ext>
            </a:extLst>
          </p:cNvPr>
          <p:cNvSpPr/>
          <p:nvPr/>
        </p:nvSpPr>
        <p:spPr>
          <a:xfrm>
            <a:off x="5237106" y="5653895"/>
            <a:ext cx="19235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</a:rPr>
              <a:t>Duration of sugar loading</a:t>
            </a:r>
            <a:endParaRPr lang="fr-FR" sz="2000" dirty="0">
              <a:solidFill>
                <a:schemeClr val="accent6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D7AEF95-9104-42BF-8390-2C733CE67376}"/>
              </a:ext>
            </a:extLst>
          </p:cNvPr>
          <p:cNvSpPr/>
          <p:nvPr/>
        </p:nvSpPr>
        <p:spPr>
          <a:xfrm>
            <a:off x="4653794" y="5706544"/>
            <a:ext cx="576000" cy="57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1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F0CD7F-3A3D-4303-8E84-F9049A352166}"/>
              </a:ext>
            </a:extLst>
          </p:cNvPr>
          <p:cNvSpPr/>
          <p:nvPr/>
        </p:nvSpPr>
        <p:spPr>
          <a:xfrm>
            <a:off x="7849837" y="5627777"/>
            <a:ext cx="243357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000" b="1" dirty="0">
                <a:solidFill>
                  <a:schemeClr val="accent6"/>
                </a:solidFill>
              </a:rPr>
              <a:t>Date of the end</a:t>
            </a:r>
          </a:p>
          <a:p>
            <a:pPr algn="ctr">
              <a:lnSpc>
                <a:spcPts val="2500"/>
              </a:lnSpc>
            </a:pPr>
            <a:r>
              <a:rPr lang="en-US" sz="2000" b="1" dirty="0">
                <a:solidFill>
                  <a:schemeClr val="accent6"/>
                </a:solidFill>
              </a:rPr>
              <a:t>of sugar loading</a:t>
            </a:r>
            <a:endParaRPr lang="fr-FR" sz="2000" dirty="0">
              <a:solidFill>
                <a:schemeClr val="accent6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BDE9A50-5B2C-4EEE-A4DE-3D6C3745C0EF}"/>
              </a:ext>
            </a:extLst>
          </p:cNvPr>
          <p:cNvSpPr/>
          <p:nvPr/>
        </p:nvSpPr>
        <p:spPr>
          <a:xfrm>
            <a:off x="7372504" y="5687690"/>
            <a:ext cx="576000" cy="57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4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id="{F1994788-DE66-4AD4-B417-89DB1373CC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60504" y="5538637"/>
            <a:ext cx="0" cy="180000"/>
          </a:xfrm>
          <a:prstGeom prst="line">
            <a:avLst/>
          </a:prstGeom>
          <a:noFill/>
          <a:ln w="76200">
            <a:solidFill>
              <a:schemeClr val="accent6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51FC1E32-57AF-4B65-A3CC-A7DA8BC30518}"/>
              </a:ext>
            </a:extLst>
          </p:cNvPr>
          <p:cNvCxnSpPr>
            <a:cxnSpLocks/>
          </p:cNvCxnSpPr>
          <p:nvPr/>
        </p:nvCxnSpPr>
        <p:spPr>
          <a:xfrm flipV="1">
            <a:off x="5009905" y="2394330"/>
            <a:ext cx="1850106" cy="2490106"/>
          </a:xfrm>
          <a:prstGeom prst="straightConnector1">
            <a:avLst/>
          </a:prstGeom>
          <a:ln w="1016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C8E1C6B3-E4A5-4426-9685-2CA20D3D17F4}"/>
              </a:ext>
            </a:extLst>
          </p:cNvPr>
          <p:cNvSpPr/>
          <p:nvPr/>
        </p:nvSpPr>
        <p:spPr>
          <a:xfrm rot="18419049">
            <a:off x="4551103" y="3233140"/>
            <a:ext cx="20361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Rate of loading</a:t>
            </a:r>
            <a:endParaRPr lang="fr-FR" sz="2000" dirty="0">
              <a:solidFill>
                <a:schemeClr val="accent6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3CDF8E7-0B56-4241-958C-BC92A2BCFA88}"/>
              </a:ext>
            </a:extLst>
          </p:cNvPr>
          <p:cNvSpPr/>
          <p:nvPr/>
        </p:nvSpPr>
        <p:spPr>
          <a:xfrm>
            <a:off x="4737233" y="2884098"/>
            <a:ext cx="576000" cy="57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2</a:t>
            </a:r>
            <a:endParaRPr lang="fr-FR" b="1" dirty="0">
              <a:solidFill>
                <a:schemeClr val="bg1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23F5000-F33F-4A44-A1F1-DFA4702332CA}"/>
              </a:ext>
            </a:extLst>
          </p:cNvPr>
          <p:cNvSpPr/>
          <p:nvPr/>
        </p:nvSpPr>
        <p:spPr>
          <a:xfrm>
            <a:off x="775019" y="1935702"/>
            <a:ext cx="2387940" cy="711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2000" b="1" dirty="0">
                <a:solidFill>
                  <a:schemeClr val="accent6"/>
                </a:solidFill>
              </a:rPr>
              <a:t>Maximum sugar quantity per berry</a:t>
            </a:r>
            <a:endParaRPr lang="fr-FR" sz="2000" dirty="0">
              <a:solidFill>
                <a:schemeClr val="accent6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F20697A-BD01-4F76-B06F-70E78C7B198A}"/>
              </a:ext>
            </a:extLst>
          </p:cNvPr>
          <p:cNvGrpSpPr/>
          <p:nvPr/>
        </p:nvGrpSpPr>
        <p:grpSpPr>
          <a:xfrm>
            <a:off x="3209435" y="2068962"/>
            <a:ext cx="732493" cy="576000"/>
            <a:chOff x="1290412" y="2238873"/>
            <a:chExt cx="732493" cy="576000"/>
          </a:xfrm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4A385A1D-D3EC-48F2-A0B3-F95C77BFEE25}"/>
                </a:ext>
              </a:extLst>
            </p:cNvPr>
            <p:cNvSpPr/>
            <p:nvPr/>
          </p:nvSpPr>
          <p:spPr>
            <a:xfrm>
              <a:off x="1290412" y="2238873"/>
              <a:ext cx="576000" cy="576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3200" b="1" dirty="0">
                  <a:solidFill>
                    <a:schemeClr val="bg1"/>
                  </a:solidFill>
                </a:rPr>
                <a:t>3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Line 11">
              <a:extLst>
                <a:ext uri="{FF2B5EF4-FFF2-40B4-BE49-F238E27FC236}">
                  <a16:creationId xmlns:a16="http://schemas.microsoft.com/office/drawing/2014/main" id="{E9BEF923-0D10-420D-865D-9F7B48A5D40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1932905" y="2433974"/>
              <a:ext cx="0" cy="180000"/>
            </a:xfrm>
            <a:prstGeom prst="line">
              <a:avLst/>
            </a:prstGeom>
            <a:noFill/>
            <a:ln w="76200">
              <a:solidFill>
                <a:schemeClr val="accent6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fr-FR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CBB23E04-85F9-4A9C-B228-3DBE1A6D625F}"/>
              </a:ext>
            </a:extLst>
          </p:cNvPr>
          <p:cNvSpPr/>
          <p:nvPr/>
        </p:nvSpPr>
        <p:spPr>
          <a:xfrm>
            <a:off x="9147085" y="3146380"/>
            <a:ext cx="2493705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2000" b="1" dirty="0">
                <a:solidFill>
                  <a:schemeClr val="accent6"/>
                </a:solidFill>
              </a:rPr>
              <a:t>Potential Degree</a:t>
            </a:r>
          </a:p>
          <a:p>
            <a:pPr>
              <a:lnSpc>
                <a:spcPts val="2500"/>
              </a:lnSpc>
            </a:pPr>
            <a:r>
              <a:rPr lang="en-US" sz="2000" b="1" dirty="0">
                <a:solidFill>
                  <a:schemeClr val="accent6"/>
                </a:solidFill>
              </a:rPr>
              <a:t>(or Brix) at the end</a:t>
            </a:r>
          </a:p>
          <a:p>
            <a:pPr>
              <a:lnSpc>
                <a:spcPts val="2500"/>
              </a:lnSpc>
            </a:pPr>
            <a:r>
              <a:rPr lang="en-US" sz="2000" b="1" dirty="0">
                <a:solidFill>
                  <a:schemeClr val="accent6"/>
                </a:solidFill>
              </a:rPr>
              <a:t>of sugar loading</a:t>
            </a:r>
            <a:endParaRPr lang="fr-FR" sz="2000" dirty="0">
              <a:solidFill>
                <a:schemeClr val="accent6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533DBF8-6486-41A4-9C6E-C98FAAC84737}"/>
              </a:ext>
            </a:extLst>
          </p:cNvPr>
          <p:cNvSpPr/>
          <p:nvPr/>
        </p:nvSpPr>
        <p:spPr>
          <a:xfrm>
            <a:off x="8534656" y="3385448"/>
            <a:ext cx="576000" cy="5760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5</a:t>
            </a:r>
            <a:endParaRPr lang="fr-FR" b="1" dirty="0">
              <a:solidFill>
                <a:schemeClr val="bg1"/>
              </a:solidFill>
            </a:endParaRP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781AB359-3C68-465C-ABFC-BFB309743440}"/>
              </a:ext>
            </a:extLst>
          </p:cNvPr>
          <p:cNvCxnSpPr>
            <a:cxnSpLocks/>
          </p:cNvCxnSpPr>
          <p:nvPr/>
        </p:nvCxnSpPr>
        <p:spPr>
          <a:xfrm>
            <a:off x="5022526" y="5300367"/>
            <a:ext cx="2467311" cy="0"/>
          </a:xfrm>
          <a:prstGeom prst="straightConnector1">
            <a:avLst/>
          </a:prstGeom>
          <a:ln w="1016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678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8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CHENIN BLANC berry sugar loading in ANJOU</a:t>
            </a:r>
          </a:p>
        </p:txBody>
      </p: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9D4D6174-5C98-47F6-82C4-C30174633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194078"/>
              </p:ext>
            </p:extLst>
          </p:nvPr>
        </p:nvGraphicFramePr>
        <p:xfrm>
          <a:off x="1584894" y="1449850"/>
          <a:ext cx="9116888" cy="4503758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5085615">
                  <a:extLst>
                    <a:ext uri="{9D8B030D-6E8A-4147-A177-3AD203B41FA5}">
                      <a16:colId xmlns:a16="http://schemas.microsoft.com/office/drawing/2014/main" val="3769284568"/>
                    </a:ext>
                  </a:extLst>
                </a:gridCol>
                <a:gridCol w="4031273">
                  <a:extLst>
                    <a:ext uri="{9D8B030D-6E8A-4147-A177-3AD203B41FA5}">
                      <a16:colId xmlns:a16="http://schemas.microsoft.com/office/drawing/2014/main" val="4078952831"/>
                    </a:ext>
                  </a:extLst>
                </a:gridCol>
              </a:tblGrid>
              <a:tr h="9804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Average values for Chenin Blanc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(45 blocks per vintage, 5 vintages)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8904785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Duration of sugar loading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 </a:t>
                      </a:r>
                      <a:r>
                        <a:rPr lang="fr-FR" sz="2000" b="1" dirty="0" err="1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days</a:t>
                      </a:r>
                      <a:endParaRPr lang="fr-FR" sz="24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7057151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Rate of loading during the first phase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7,6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mg/berry/day</a:t>
                      </a:r>
                      <a:endParaRPr lang="fr-FR" sz="24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444229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Maximum sugar quantity per berry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316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mg/berry</a:t>
                      </a:r>
                      <a:endParaRPr lang="fr-FR" sz="20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019982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Average date of sugar loading end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Sept-18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4836133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Potential Degree at the end of sugar loading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12,1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%vol.</a:t>
                      </a:r>
                      <a:endParaRPr lang="fr-FR" sz="20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146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41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37E42C8-37EF-40C6-B20F-71A34CE37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4AD094-8600-4200-A06E-AF0AC78FB084}" type="slidenum">
              <a:rPr lang="fr-FR" smtClean="0"/>
              <a:t>9</a:t>
            </a:fld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D130226-BDA9-4C3C-ABC7-F3FBE3C039C0}"/>
              </a:ext>
            </a:extLst>
          </p:cNvPr>
          <p:cNvSpPr/>
          <p:nvPr/>
        </p:nvSpPr>
        <p:spPr>
          <a:xfrm>
            <a:off x="182880" y="5724144"/>
            <a:ext cx="1508760" cy="113385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9D1DB0C-6BD2-4B04-B2BA-AA0281F9A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1502"/>
            <a:ext cx="1776984" cy="1380314"/>
          </a:xfrm>
          <a:prstGeom prst="rect">
            <a:avLst/>
          </a:prstGeo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CA43A596-4509-47B4-9C56-64EB2F371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the CHENIN BLANC berry sugar loading in ANJOU</a:t>
            </a:r>
          </a:p>
        </p:txBody>
      </p:sp>
      <p:graphicFrame>
        <p:nvGraphicFramePr>
          <p:cNvPr id="38" name="Tableau 37">
            <a:extLst>
              <a:ext uri="{FF2B5EF4-FFF2-40B4-BE49-F238E27FC236}">
                <a16:creationId xmlns:a16="http://schemas.microsoft.com/office/drawing/2014/main" id="{9D4D6174-5C98-47F6-82C4-C30174633979}"/>
              </a:ext>
            </a:extLst>
          </p:cNvPr>
          <p:cNvGraphicFramePr>
            <a:graphicFrameLocks noGrp="1"/>
          </p:cNvGraphicFramePr>
          <p:nvPr/>
        </p:nvGraphicFramePr>
        <p:xfrm>
          <a:off x="1584894" y="1449850"/>
          <a:ext cx="9116888" cy="4503758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5085615">
                  <a:extLst>
                    <a:ext uri="{9D8B030D-6E8A-4147-A177-3AD203B41FA5}">
                      <a16:colId xmlns:a16="http://schemas.microsoft.com/office/drawing/2014/main" val="3769284568"/>
                    </a:ext>
                  </a:extLst>
                </a:gridCol>
                <a:gridCol w="4031273">
                  <a:extLst>
                    <a:ext uri="{9D8B030D-6E8A-4147-A177-3AD203B41FA5}">
                      <a16:colId xmlns:a16="http://schemas.microsoft.com/office/drawing/2014/main" val="4078952831"/>
                    </a:ext>
                  </a:extLst>
                </a:gridCol>
              </a:tblGrid>
              <a:tr h="98048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2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Average values for Chenin Blanc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600" dirty="0">
                          <a:effectLst/>
                        </a:rPr>
                        <a:t>(45 blocks per vintage, 5 vintages)</a:t>
                      </a:r>
                      <a:endParaRPr lang="fr-FR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48904785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Duration of sugar loading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 </a:t>
                      </a:r>
                      <a:r>
                        <a:rPr lang="fr-FR" sz="2000" b="1" dirty="0" err="1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days</a:t>
                      </a:r>
                      <a:endParaRPr lang="fr-FR" sz="2400" b="1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67057151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Rate of loading during the first phase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7,6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mg/berry/day</a:t>
                      </a:r>
                      <a:endParaRPr lang="fr-FR" sz="24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4444229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Maximum sugar quantity per berry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316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mg/berry</a:t>
                      </a:r>
                      <a:endParaRPr lang="fr-FR" sz="20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1019982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Average date of sugar loading end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Sept-18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4836133"/>
                  </a:ext>
                </a:extLst>
              </a:tr>
              <a:tr h="70465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200"/>
                        </a:spcAft>
                      </a:pPr>
                      <a:r>
                        <a:rPr lang="en-US" sz="1800" dirty="0">
                          <a:effectLst/>
                        </a:rPr>
                        <a:t>Potential Degree at the end of sugar loading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12,1  </a:t>
                      </a:r>
                      <a:r>
                        <a:rPr lang="en-US" sz="2000" b="1" kern="1200" dirty="0">
                          <a:solidFill>
                            <a:schemeClr val="accent6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%vol.</a:t>
                      </a:r>
                      <a:endParaRPr lang="fr-FR" sz="2000" b="1" kern="1200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146959"/>
                  </a:ext>
                </a:extLst>
              </a:tr>
            </a:tbl>
          </a:graphicData>
        </a:graphic>
      </p:graphicFrame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BB53E23-028E-4AFC-85D9-1411BAEC7AFD}"/>
              </a:ext>
            </a:extLst>
          </p:cNvPr>
          <p:cNvSpPr/>
          <p:nvPr/>
        </p:nvSpPr>
        <p:spPr>
          <a:xfrm>
            <a:off x="7627087" y="4572001"/>
            <a:ext cx="2105246" cy="1353255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665995"/>
      </p:ext>
    </p:extLst>
  </p:cSld>
  <p:clrMapOvr>
    <a:masterClrMapping/>
  </p:clrMapOvr>
</p:sld>
</file>

<file path=ppt/theme/theme1.xml><?xml version="1.0" encoding="utf-8"?>
<a:theme xmlns:a="http://schemas.openxmlformats.org/drawingml/2006/main" name="VIVELYS">
  <a:themeElements>
    <a:clrScheme name="Personnalisé 10">
      <a:dk1>
        <a:srgbClr val="595959"/>
      </a:dk1>
      <a:lt1>
        <a:sysClr val="window" lastClr="FFFFFF"/>
      </a:lt1>
      <a:dk2>
        <a:srgbClr val="811148"/>
      </a:dk2>
      <a:lt2>
        <a:srgbClr val="7B7C7E"/>
      </a:lt2>
      <a:accent1>
        <a:srgbClr val="B7436B"/>
      </a:accent1>
      <a:accent2>
        <a:srgbClr val="DB6F5D"/>
      </a:accent2>
      <a:accent3>
        <a:srgbClr val="FED570"/>
      </a:accent3>
      <a:accent4>
        <a:srgbClr val="C75F09"/>
      </a:accent4>
      <a:accent5>
        <a:srgbClr val="66A53B"/>
      </a:accent5>
      <a:accent6>
        <a:srgbClr val="33968E"/>
      </a:accent6>
      <a:hlink>
        <a:srgbClr val="33968E"/>
      </a:hlink>
      <a:folHlink>
        <a:srgbClr val="AA8A14"/>
      </a:folHlink>
    </a:clrScheme>
    <a:fontScheme name="VIVELY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èle PowerPoint 2018.pot  -  Mode de compatibilité" id="{C347D00C-B50C-4EA2-B9F8-86A0A766F4AB}" vid="{69498E3A-56C9-4D20-A519-CEB53291D6E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PowerPoint 2018 MD</Template>
  <TotalTime>10475</TotalTime>
  <Words>1254</Words>
  <Application>Microsoft Office PowerPoint</Application>
  <PresentationFormat>Grand écran</PresentationFormat>
  <Paragraphs>316</Paragraphs>
  <Slides>30</Slides>
  <Notes>25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Calibri</vt:lpstr>
      <vt:lpstr>Glober SemiBold Free</vt:lpstr>
      <vt:lpstr>Helvetica</vt:lpstr>
      <vt:lpstr>Webdings</vt:lpstr>
      <vt:lpstr>Wingdings</vt:lpstr>
      <vt:lpstr>VIVELYS</vt:lpstr>
      <vt:lpstr>Chenin Blanc ripening dynamics in Anjou: focus on the 5 last vintages through berry active sugar loading Harvest position and wine profile</vt:lpstr>
      <vt:lpstr>SINCE 2014, 45 BLOCKS OF CHENIN BLANC LOCATED IN ANJOU</vt:lpstr>
      <vt:lpstr>A COLLECTIVE PROJECT OF DEVELOPMENT</vt:lpstr>
      <vt:lpstr>berry active sugar loading</vt:lpstr>
      <vt:lpstr>berry active sugar loading</vt:lpstr>
      <vt:lpstr>berry active sugar loading</vt:lpstr>
      <vt:lpstr>the 5 data of berry active sugar loading</vt:lpstr>
      <vt:lpstr>the CHENIN BLANC berry sugar loading in ANJOU</vt:lpstr>
      <vt:lpstr>the CHENIN BLANC berry sugar loading in ANJOU</vt:lpstr>
      <vt:lpstr>the CHENIN BLANC berry sugar loading in ANJOU</vt:lpstr>
      <vt:lpstr>vintage effect on Chenin blanc sugar loading in Anjou</vt:lpstr>
      <vt:lpstr>vintage effect on Chenin blanc sugar loading in Anjou</vt:lpstr>
      <vt:lpstr>vintage effect on Chenin blanc sugar loading in Anjou</vt:lpstr>
      <vt:lpstr>vintage effect on Chenin blanc sugar loading in Anjou</vt:lpstr>
      <vt:lpstr>duration of sugar loading &amp; climate</vt:lpstr>
      <vt:lpstr>rate of sugar loading &amp; climate</vt:lpstr>
      <vt:lpstr>vintage effect on rate &amp; duration of sugar loading</vt:lpstr>
      <vt:lpstr>vintage effect on rate &amp; duration of sugar loading</vt:lpstr>
      <vt:lpstr>vintage effect on rate &amp; duration of sugar loading</vt:lpstr>
      <vt:lpstr>vintage effect on Chenin blanc berry volume in Anjou</vt:lpstr>
      <vt:lpstr>vintage effect on Chenin blanc berry volume in Anjou</vt:lpstr>
      <vt:lpstr>Potential degree at the end of sugar loading &amp; climate</vt:lpstr>
      <vt:lpstr>berry sugar loading &amp; climate   CONCLUSIONS</vt:lpstr>
      <vt:lpstr>comparing with Chenin blanc in South Africa</vt:lpstr>
      <vt:lpstr>comparing with Chenin blanc in South Africa (Paarl)</vt:lpstr>
      <vt:lpstr>comparing with Chenin blanc in South Africa (Paarl)</vt:lpstr>
      <vt:lpstr>sugar loading, position of harvest &amp; wine profile</vt:lpstr>
      <vt:lpstr>sugar loading and wine quality</vt:lpstr>
      <vt:lpstr>sugar loading and wine quality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Florence BOUCHARD</dc:creator>
  <cp:lastModifiedBy>Nicolas BERNARD</cp:lastModifiedBy>
  <cp:revision>534</cp:revision>
  <cp:lastPrinted>2019-06-28T16:15:46Z</cp:lastPrinted>
  <dcterms:created xsi:type="dcterms:W3CDTF">2015-08-18T12:55:50Z</dcterms:created>
  <dcterms:modified xsi:type="dcterms:W3CDTF">2019-06-30T21:37:52Z</dcterms:modified>
</cp:coreProperties>
</file>