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 id="2147483677" r:id="rId3"/>
  </p:sldMasterIdLst>
  <p:notesMasterIdLst>
    <p:notesMasterId r:id="rId22"/>
  </p:notesMasterIdLst>
  <p:sldIdLst>
    <p:sldId id="257" r:id="rId4"/>
    <p:sldId id="356" r:id="rId5"/>
    <p:sldId id="388" r:id="rId6"/>
    <p:sldId id="386" r:id="rId7"/>
    <p:sldId id="384" r:id="rId8"/>
    <p:sldId id="379" r:id="rId9"/>
    <p:sldId id="371" r:id="rId10"/>
    <p:sldId id="368" r:id="rId11"/>
    <p:sldId id="387" r:id="rId12"/>
    <p:sldId id="390" r:id="rId13"/>
    <p:sldId id="391" r:id="rId14"/>
    <p:sldId id="392" r:id="rId15"/>
    <p:sldId id="393" r:id="rId16"/>
    <p:sldId id="395" r:id="rId17"/>
    <p:sldId id="396" r:id="rId18"/>
    <p:sldId id="397" r:id="rId19"/>
    <p:sldId id="365" r:id="rId20"/>
    <p:sldId id="364" r:id="rId21"/>
  </p:sldIdLst>
  <p:sldSz cx="9144000" cy="6858000" type="screen4x3"/>
  <p:notesSz cx="6877050" cy="9656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0E3EC"/>
    <a:srgbClr val="5F574E"/>
    <a:srgbClr val="CF8F0F"/>
    <a:srgbClr val="968C8C"/>
    <a:srgbClr val="8E1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645" autoAdjust="0"/>
  </p:normalViewPr>
  <p:slideViewPr>
    <p:cSldViewPr snapToGrid="0">
      <p:cViewPr>
        <p:scale>
          <a:sx n="60" d="100"/>
          <a:sy n="60" d="100"/>
        </p:scale>
        <p:origin x="-972" y="-136"/>
      </p:cViewPr>
      <p:guideLst>
        <p:guide orient="horz" pos="2160"/>
        <p:guide pos="2880"/>
      </p:guideLst>
    </p:cSldViewPr>
  </p:slideViewPr>
  <p:notesTextViewPr>
    <p:cViewPr>
      <p:scale>
        <a:sx n="1" d="1"/>
        <a:sy n="1" d="1"/>
      </p:scale>
      <p:origin x="0" y="0"/>
    </p:cViewPr>
  </p:notesTextViewPr>
  <p:notesViewPr>
    <p:cSldViewPr snapToGrid="0">
      <p:cViewPr varScale="1">
        <p:scale>
          <a:sx n="51" d="100"/>
          <a:sy n="51" d="100"/>
        </p:scale>
        <p:origin x="226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484515"/>
          </a:xfrm>
          <a:prstGeom prst="rect">
            <a:avLst/>
          </a:prstGeom>
        </p:spPr>
        <p:txBody>
          <a:bodyPr vert="horz" lIns="94476" tIns="47238" rIns="94476" bIns="47238" rtlCol="0"/>
          <a:lstStyle>
            <a:lvl1pPr algn="l">
              <a:defRPr sz="1200"/>
            </a:lvl1pPr>
          </a:lstStyle>
          <a:p>
            <a:endParaRPr lang="en-ZA" dirty="0"/>
          </a:p>
        </p:txBody>
      </p:sp>
      <p:sp>
        <p:nvSpPr>
          <p:cNvPr id="3" name="Date Placeholder 2"/>
          <p:cNvSpPr>
            <a:spLocks noGrp="1"/>
          </p:cNvSpPr>
          <p:nvPr>
            <p:ph type="dt" idx="1"/>
          </p:nvPr>
        </p:nvSpPr>
        <p:spPr>
          <a:xfrm>
            <a:off x="3895404" y="0"/>
            <a:ext cx="2980055" cy="484515"/>
          </a:xfrm>
          <a:prstGeom prst="rect">
            <a:avLst/>
          </a:prstGeom>
        </p:spPr>
        <p:txBody>
          <a:bodyPr vert="horz" lIns="94476" tIns="47238" rIns="94476" bIns="47238" rtlCol="0"/>
          <a:lstStyle>
            <a:lvl1pPr algn="r">
              <a:defRPr sz="1200"/>
            </a:lvl1pPr>
          </a:lstStyle>
          <a:p>
            <a:fld id="{78799605-2375-4059-9245-53A84F5134A5}" type="datetimeFigureOut">
              <a:rPr lang="en-ZA" smtClean="0"/>
              <a:t>2019/06/30</a:t>
            </a:fld>
            <a:endParaRPr lang="en-ZA" dirty="0"/>
          </a:p>
        </p:txBody>
      </p:sp>
      <p:sp>
        <p:nvSpPr>
          <p:cNvPr id="4" name="Slide Image Placeholder 3"/>
          <p:cNvSpPr>
            <a:spLocks noGrp="1" noRot="1" noChangeAspect="1"/>
          </p:cNvSpPr>
          <p:nvPr>
            <p:ph type="sldImg" idx="2"/>
          </p:nvPr>
        </p:nvSpPr>
        <p:spPr>
          <a:xfrm>
            <a:off x="1266825" y="1206500"/>
            <a:ext cx="4343400" cy="3259138"/>
          </a:xfrm>
          <a:prstGeom prst="rect">
            <a:avLst/>
          </a:prstGeom>
          <a:noFill/>
          <a:ln w="12700">
            <a:solidFill>
              <a:prstClr val="black"/>
            </a:solidFill>
          </a:ln>
        </p:spPr>
        <p:txBody>
          <a:bodyPr vert="horz" lIns="94476" tIns="47238" rIns="94476" bIns="47238" rtlCol="0" anchor="ctr"/>
          <a:lstStyle/>
          <a:p>
            <a:endParaRPr lang="en-ZA" dirty="0"/>
          </a:p>
        </p:txBody>
      </p:sp>
      <p:sp>
        <p:nvSpPr>
          <p:cNvPr id="5" name="Notes Placeholder 4"/>
          <p:cNvSpPr>
            <a:spLocks noGrp="1"/>
          </p:cNvSpPr>
          <p:nvPr>
            <p:ph type="body" sz="quarter" idx="3"/>
          </p:nvPr>
        </p:nvSpPr>
        <p:spPr>
          <a:xfrm>
            <a:off x="687705" y="4647317"/>
            <a:ext cx="5501640" cy="3802350"/>
          </a:xfrm>
          <a:prstGeom prst="rect">
            <a:avLst/>
          </a:prstGeom>
        </p:spPr>
        <p:txBody>
          <a:bodyPr vert="horz" lIns="94476" tIns="47238" rIns="94476" bIns="472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172249"/>
            <a:ext cx="2980055" cy="484514"/>
          </a:xfrm>
          <a:prstGeom prst="rect">
            <a:avLst/>
          </a:prstGeom>
        </p:spPr>
        <p:txBody>
          <a:bodyPr vert="horz" lIns="94476" tIns="47238" rIns="94476" bIns="47238"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95404" y="9172249"/>
            <a:ext cx="2980055" cy="484514"/>
          </a:xfrm>
          <a:prstGeom prst="rect">
            <a:avLst/>
          </a:prstGeom>
        </p:spPr>
        <p:txBody>
          <a:bodyPr vert="horz" lIns="94476" tIns="47238" rIns="94476" bIns="47238" rtlCol="0" anchor="b"/>
          <a:lstStyle>
            <a:lvl1pPr algn="r">
              <a:defRPr sz="1200"/>
            </a:lvl1pPr>
          </a:lstStyle>
          <a:p>
            <a:fld id="{857EC330-4653-4590-9B5C-82A0ECFEB054}" type="slidenum">
              <a:rPr lang="en-ZA" smtClean="0"/>
              <a:t>‹#›</a:t>
            </a:fld>
            <a:endParaRPr lang="en-ZA" dirty="0"/>
          </a:p>
        </p:txBody>
      </p:sp>
    </p:spTree>
    <p:extLst>
      <p:ext uri="{BB962C8B-B14F-4D97-AF65-F5344CB8AC3E}">
        <p14:creationId xmlns:p14="http://schemas.microsoft.com/office/powerpoint/2010/main" val="144804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Chenin blanc is the most planted white grape varietal in South Africa and represents 18.6% of plantings in the country. South Africa has more plantings of Chenin blanc than any other wine-producing regions and more than the rest of the world combined.. </a:t>
            </a:r>
          </a:p>
          <a:p>
            <a:r>
              <a:rPr lang="en-ZA" sz="1200" kern="1200" dirty="0" smtClean="0">
                <a:solidFill>
                  <a:schemeClr val="tx1"/>
                </a:solidFill>
                <a:effectLst/>
                <a:latin typeface="+mn-lt"/>
                <a:ea typeface="+mn-ea"/>
                <a:cs typeface="+mn-cs"/>
              </a:rPr>
              <a:t>It is a signature varietal and conversation starter for the South African wine industry and its economic importance to the industry is undisputed. Chenin blanc needs to stay relevant and a lot has been done over the past 15 years to enhance the image and value proposition of this beautiful South African treasure.  </a:t>
            </a:r>
          </a:p>
          <a:p>
            <a:endParaRPr lang="en-ZA" dirty="0"/>
          </a:p>
        </p:txBody>
      </p:sp>
      <p:sp>
        <p:nvSpPr>
          <p:cNvPr id="4" name="Slide Number Placeholder 3"/>
          <p:cNvSpPr>
            <a:spLocks noGrp="1"/>
          </p:cNvSpPr>
          <p:nvPr>
            <p:ph type="sldNum" sz="quarter" idx="10"/>
          </p:nvPr>
        </p:nvSpPr>
        <p:spPr/>
        <p:txBody>
          <a:bodyPr/>
          <a:lstStyle/>
          <a:p>
            <a:fld id="{857EC330-4653-4590-9B5C-82A0ECFEB054}" type="slidenum">
              <a:rPr lang="en-ZA" smtClean="0"/>
              <a:t>2</a:t>
            </a:fld>
            <a:endParaRPr lang="en-ZA" dirty="0"/>
          </a:p>
        </p:txBody>
      </p:sp>
    </p:spTree>
    <p:extLst>
      <p:ext uri="{BB962C8B-B14F-4D97-AF65-F5344CB8AC3E}">
        <p14:creationId xmlns:p14="http://schemas.microsoft.com/office/powerpoint/2010/main" val="3500977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57EC330-4653-4590-9B5C-82A0ECFEB054}" type="slidenum">
              <a:rPr lang="en-ZA" smtClean="0"/>
              <a:t>12</a:t>
            </a:fld>
            <a:endParaRPr lang="en-ZA" dirty="0"/>
          </a:p>
        </p:txBody>
      </p:sp>
    </p:spTree>
    <p:extLst>
      <p:ext uri="{BB962C8B-B14F-4D97-AF65-F5344CB8AC3E}">
        <p14:creationId xmlns:p14="http://schemas.microsoft.com/office/powerpoint/2010/main" val="378067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57EC330-4653-4590-9B5C-82A0ECFEB054}" type="slidenum">
              <a:rPr lang="en-ZA" smtClean="0"/>
              <a:t>13</a:t>
            </a:fld>
            <a:endParaRPr lang="en-ZA" dirty="0"/>
          </a:p>
        </p:txBody>
      </p:sp>
    </p:spTree>
    <p:extLst>
      <p:ext uri="{BB962C8B-B14F-4D97-AF65-F5344CB8AC3E}">
        <p14:creationId xmlns:p14="http://schemas.microsoft.com/office/powerpoint/2010/main" val="378067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57EC330-4653-4590-9B5C-82A0ECFEB054}" type="slidenum">
              <a:rPr lang="en-ZA" smtClean="0"/>
              <a:t>14</a:t>
            </a:fld>
            <a:endParaRPr lang="en-ZA" dirty="0"/>
          </a:p>
        </p:txBody>
      </p:sp>
    </p:spTree>
    <p:extLst>
      <p:ext uri="{BB962C8B-B14F-4D97-AF65-F5344CB8AC3E}">
        <p14:creationId xmlns:p14="http://schemas.microsoft.com/office/powerpoint/2010/main" val="378067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57EC330-4653-4590-9B5C-82A0ECFEB054}" type="slidenum">
              <a:rPr lang="en-ZA" smtClean="0"/>
              <a:t>15</a:t>
            </a:fld>
            <a:endParaRPr lang="en-ZA" dirty="0"/>
          </a:p>
        </p:txBody>
      </p:sp>
    </p:spTree>
    <p:extLst>
      <p:ext uri="{BB962C8B-B14F-4D97-AF65-F5344CB8AC3E}">
        <p14:creationId xmlns:p14="http://schemas.microsoft.com/office/powerpoint/2010/main" val="378067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57EC330-4653-4590-9B5C-82A0ECFEB054}" type="slidenum">
              <a:rPr lang="en-ZA" smtClean="0"/>
              <a:t>16</a:t>
            </a:fld>
            <a:endParaRPr lang="en-ZA" dirty="0"/>
          </a:p>
        </p:txBody>
      </p:sp>
    </p:spTree>
    <p:extLst>
      <p:ext uri="{BB962C8B-B14F-4D97-AF65-F5344CB8AC3E}">
        <p14:creationId xmlns:p14="http://schemas.microsoft.com/office/powerpoint/2010/main" val="378067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Known to acclimate to a variety of conditions, Chenin deftly expresses­ terroir. Cool-climate selections showcase zippy acidity and notes of citrus peel, while those from warmer appellations offer a broader mouth feel and ripe melon or apple characteristics. </a:t>
            </a:r>
            <a:endParaRPr lang="en-ZA" dirty="0" smtClean="0"/>
          </a:p>
          <a:p>
            <a:endParaRPr lang="en-ZA" dirty="0"/>
          </a:p>
        </p:txBody>
      </p:sp>
      <p:sp>
        <p:nvSpPr>
          <p:cNvPr id="4" name="Slide Number Placeholder 3"/>
          <p:cNvSpPr>
            <a:spLocks noGrp="1"/>
          </p:cNvSpPr>
          <p:nvPr>
            <p:ph type="sldNum" sz="quarter" idx="10"/>
          </p:nvPr>
        </p:nvSpPr>
        <p:spPr/>
        <p:txBody>
          <a:bodyPr/>
          <a:lstStyle/>
          <a:p>
            <a:fld id="{857EC330-4653-4590-9B5C-82A0ECFEB054}" type="slidenum">
              <a:rPr lang="en-ZA" smtClean="0"/>
              <a:t>17</a:t>
            </a:fld>
            <a:endParaRPr lang="en-ZA" dirty="0"/>
          </a:p>
        </p:txBody>
      </p:sp>
    </p:spTree>
    <p:extLst>
      <p:ext uri="{BB962C8B-B14F-4D97-AF65-F5344CB8AC3E}">
        <p14:creationId xmlns:p14="http://schemas.microsoft.com/office/powerpoint/2010/main" val="53269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 review was done of top performing wines in the Standard back Chenin blanc top 10 Challenge of the previous 5 years. Interviews were conducted with winners of 3 or more awards in this period.  </a:t>
            </a:r>
          </a:p>
          <a:p>
            <a:r>
              <a:rPr lang="en-ZA" sz="1200" kern="1200" dirty="0" smtClean="0">
                <a:solidFill>
                  <a:schemeClr val="tx1"/>
                </a:solidFill>
                <a:effectLst/>
                <a:latin typeface="+mn-lt"/>
                <a:ea typeface="+mn-ea"/>
                <a:cs typeface="+mn-cs"/>
              </a:rPr>
              <a:t>Focus was given to vineyard location, age of vines, cellar practices that includes harvest time, grape handling, fermentation, ageing, blending and bottling of wines. The evolution of practices is portrayed against a back drop of climatic conditions like drought, shift in consumer preference and the constant move towards regional excellence.</a:t>
            </a:r>
          </a:p>
          <a:p>
            <a:endParaRPr lang="en-ZA" dirty="0"/>
          </a:p>
        </p:txBody>
      </p:sp>
      <p:sp>
        <p:nvSpPr>
          <p:cNvPr id="4" name="Slide Number Placeholder 3"/>
          <p:cNvSpPr>
            <a:spLocks noGrp="1"/>
          </p:cNvSpPr>
          <p:nvPr>
            <p:ph type="sldNum" sz="quarter" idx="10"/>
          </p:nvPr>
        </p:nvSpPr>
        <p:spPr/>
        <p:txBody>
          <a:bodyPr/>
          <a:lstStyle/>
          <a:p>
            <a:fld id="{857EC330-4653-4590-9B5C-82A0ECFEB054}" type="slidenum">
              <a:rPr lang="en-ZA" smtClean="0"/>
              <a:t>3</a:t>
            </a:fld>
            <a:endParaRPr lang="en-ZA" dirty="0"/>
          </a:p>
        </p:txBody>
      </p:sp>
    </p:spTree>
    <p:extLst>
      <p:ext uri="{BB962C8B-B14F-4D97-AF65-F5344CB8AC3E}">
        <p14:creationId xmlns:p14="http://schemas.microsoft.com/office/powerpoint/2010/main" val="350097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7EC330-4653-4590-9B5C-82A0ECFEB054}" type="slidenum">
              <a:rPr lang="en-ZA" smtClean="0"/>
              <a:t>4</a:t>
            </a:fld>
            <a:endParaRPr lang="en-ZA" dirty="0"/>
          </a:p>
        </p:txBody>
      </p:sp>
    </p:spTree>
    <p:extLst>
      <p:ext uri="{BB962C8B-B14F-4D97-AF65-F5344CB8AC3E}">
        <p14:creationId xmlns:p14="http://schemas.microsoft.com/office/powerpoint/2010/main" val="350097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Known to acclimate to a variety of conditions, Chenin deftly expresses­ terroir. Cool-climate selections showcase zippy acidity and notes of citrus peel, while those from warmer appellations offer a broader mouth feel and ripe melon or apple characteristics. </a:t>
            </a:r>
            <a:endParaRPr lang="en-ZA" dirty="0" smtClean="0"/>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7EC330-4653-4590-9B5C-82A0ECFEB054}" type="slidenum">
              <a:rPr lang="en-ZA" smtClean="0"/>
              <a:t>5</a:t>
            </a:fld>
            <a:endParaRPr lang="en-ZA" dirty="0"/>
          </a:p>
        </p:txBody>
      </p:sp>
    </p:spTree>
    <p:extLst>
      <p:ext uri="{BB962C8B-B14F-4D97-AF65-F5344CB8AC3E}">
        <p14:creationId xmlns:p14="http://schemas.microsoft.com/office/powerpoint/2010/main" val="3500977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1" kern="1200" dirty="0" smtClean="0">
                <a:solidFill>
                  <a:schemeClr val="tx1"/>
                </a:solidFill>
                <a:effectLst/>
                <a:latin typeface="+mn-lt"/>
                <a:ea typeface="+mn-ea"/>
                <a:cs typeface="+mn-cs"/>
              </a:rPr>
              <a:t>Vineyard location for top 10 winners over 3 years. </a:t>
            </a:r>
          </a:p>
          <a:p>
            <a:pPr fontAlgn="base"/>
            <a:r>
              <a:rPr lang="en-US" sz="1200" b="1" i="1" kern="1200" dirty="0" smtClean="0">
                <a:solidFill>
                  <a:schemeClr val="tx1"/>
                </a:solidFill>
                <a:effectLst/>
                <a:latin typeface="+mn-lt"/>
                <a:ea typeface="+mn-ea"/>
                <a:cs typeface="+mn-cs"/>
              </a:rPr>
              <a:t>2016</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Majority</a:t>
            </a:r>
            <a:r>
              <a:rPr lang="en-US" sz="1200" b="0" i="0" kern="1200" baseline="0" dirty="0" smtClean="0">
                <a:solidFill>
                  <a:schemeClr val="tx1"/>
                </a:solidFill>
                <a:effectLst/>
                <a:latin typeface="+mn-lt"/>
                <a:ea typeface="+mn-ea"/>
                <a:cs typeface="+mn-cs"/>
              </a:rPr>
              <a:t> from Stellenbosch and Paarl</a:t>
            </a:r>
          </a:p>
          <a:p>
            <a:pPr fontAlgn="base"/>
            <a:r>
              <a:rPr lang="en-US" sz="1200" b="1" i="0" kern="1200" baseline="0" dirty="0" smtClean="0">
                <a:solidFill>
                  <a:schemeClr val="tx1"/>
                </a:solidFill>
                <a:effectLst/>
                <a:latin typeface="+mn-lt"/>
                <a:ea typeface="+mn-ea"/>
                <a:cs typeface="+mn-cs"/>
              </a:rPr>
              <a:t>2017</a:t>
            </a:r>
          </a:p>
          <a:p>
            <a:pPr fontAlgn="base"/>
            <a:r>
              <a:rPr lang="en-US" sz="1200" b="0" i="0" kern="1200" baseline="0" dirty="0" smtClean="0">
                <a:solidFill>
                  <a:schemeClr val="tx1"/>
                </a:solidFill>
                <a:effectLst/>
                <a:latin typeface="+mn-lt"/>
                <a:ea typeface="+mn-ea"/>
                <a:cs typeface="+mn-cs"/>
              </a:rPr>
              <a:t>First of dry years and Chenin </a:t>
            </a:r>
            <a:r>
              <a:rPr lang="en-US" sz="1200" b="0" i="0" kern="1200" baseline="0" dirty="0" smtClean="0">
                <a:solidFill>
                  <a:schemeClr val="tx1"/>
                </a:solidFill>
                <a:effectLst/>
                <a:latin typeface="+mn-lt"/>
                <a:ea typeface="+mn-ea"/>
                <a:cs typeface="+mn-cs"/>
              </a:rPr>
              <a:t>blanc shaping </a:t>
            </a:r>
            <a:r>
              <a:rPr lang="en-US" sz="1200" b="0" i="0" kern="1200" baseline="0" dirty="0" smtClean="0">
                <a:solidFill>
                  <a:schemeClr val="tx1"/>
                </a:solidFill>
                <a:effectLst/>
                <a:latin typeface="+mn-lt"/>
                <a:ea typeface="+mn-ea"/>
                <a:cs typeface="+mn-cs"/>
              </a:rPr>
              <a:t>better from cool sunshine areas, Areas with Altitude of proximity to the cool </a:t>
            </a:r>
            <a:r>
              <a:rPr lang="en-US" sz="1200" b="0" i="0" kern="1200" baseline="0" dirty="0" smtClean="0">
                <a:solidFill>
                  <a:schemeClr val="tx1"/>
                </a:solidFill>
                <a:effectLst/>
                <a:latin typeface="+mn-lt"/>
                <a:ea typeface="+mn-ea"/>
                <a:cs typeface="+mn-cs"/>
              </a:rPr>
              <a:t>Atlantic </a:t>
            </a:r>
            <a:r>
              <a:rPr lang="en-US" sz="1200" b="0" i="0" kern="1200" baseline="0" dirty="0" smtClean="0">
                <a:solidFill>
                  <a:schemeClr val="tx1"/>
                </a:solidFill>
                <a:effectLst/>
                <a:latin typeface="+mn-lt"/>
                <a:ea typeface="+mn-ea"/>
                <a:cs typeface="+mn-cs"/>
              </a:rPr>
              <a:t>ocean</a:t>
            </a:r>
          </a:p>
          <a:p>
            <a:pPr fontAlgn="base"/>
            <a:r>
              <a:rPr lang="en-US" sz="1200" b="1" i="0" kern="1200" baseline="0" dirty="0" smtClean="0">
                <a:solidFill>
                  <a:schemeClr val="tx1"/>
                </a:solidFill>
                <a:effectLst/>
                <a:latin typeface="+mn-lt"/>
                <a:ea typeface="+mn-ea"/>
                <a:cs typeface="+mn-cs"/>
              </a:rPr>
              <a:t>2018</a:t>
            </a:r>
          </a:p>
          <a:p>
            <a:pPr fontAlgn="base"/>
            <a:r>
              <a:rPr lang="en-US" sz="1200" b="0" i="0" kern="1200" dirty="0" smtClean="0">
                <a:solidFill>
                  <a:schemeClr val="tx1"/>
                </a:solidFill>
                <a:effectLst/>
                <a:latin typeface="+mn-lt"/>
                <a:ea typeface="+mn-ea"/>
                <a:cs typeface="+mn-cs"/>
              </a:rPr>
              <a:t>Altitude </a:t>
            </a:r>
            <a:r>
              <a:rPr lang="en-US" sz="1200" b="0" i="0" kern="1200" dirty="0" smtClean="0">
                <a:solidFill>
                  <a:schemeClr val="tx1"/>
                </a:solidFill>
                <a:effectLst/>
                <a:latin typeface="+mn-lt"/>
                <a:ea typeface="+mn-ea"/>
                <a:cs typeface="+mn-cs"/>
              </a:rPr>
              <a:t>from</a:t>
            </a:r>
            <a:r>
              <a:rPr lang="en-US" sz="1200" b="0" i="0" kern="1200" baseline="0" dirty="0" smtClean="0">
                <a:solidFill>
                  <a:schemeClr val="tx1"/>
                </a:solidFill>
                <a:effectLst/>
                <a:latin typeface="+mn-lt"/>
                <a:ea typeface="+mn-ea"/>
                <a:cs typeface="+mn-cs"/>
              </a:rPr>
              <a:t> Cederburg, And areas closer to the ocean like overberg, cape town and Stellenbosch</a:t>
            </a:r>
          </a:p>
          <a:p>
            <a:pPr fontAlgn="base"/>
            <a:r>
              <a:rPr lang="en-US" sz="1200" b="0" i="0" kern="1200" baseline="0" dirty="0" smtClean="0">
                <a:solidFill>
                  <a:schemeClr val="tx1"/>
                </a:solidFill>
                <a:effectLst/>
                <a:latin typeface="+mn-lt"/>
                <a:ea typeface="+mn-ea"/>
                <a:cs typeface="+mn-cs"/>
              </a:rPr>
              <a:t>Breedekloof </a:t>
            </a:r>
            <a:r>
              <a:rPr lang="en-US" sz="1200" b="0" i="0" kern="1200" baseline="0" dirty="0" smtClean="0">
                <a:solidFill>
                  <a:schemeClr val="tx1"/>
                </a:solidFill>
                <a:effectLst/>
                <a:latin typeface="+mn-lt"/>
                <a:ea typeface="+mn-ea"/>
                <a:cs typeface="+mn-cs"/>
              </a:rPr>
              <a:t>initiative also paying dividends and having a wine in top 10 for first time. </a:t>
            </a:r>
            <a:endParaRPr lang="en-US" sz="1200" b="0" i="0" kern="1200" dirty="0" smtClean="0">
              <a:solidFill>
                <a:schemeClr val="tx1"/>
              </a:solidFill>
              <a:effectLst/>
              <a:latin typeface="+mn-lt"/>
              <a:ea typeface="+mn-ea"/>
              <a:cs typeface="+mn-cs"/>
            </a:endParaRPr>
          </a:p>
          <a:p>
            <a:pPr fontAlgn="base"/>
            <a:endParaRPr lang="en-US" sz="1200" b="1" i="1" kern="1200" dirty="0" smtClean="0">
              <a:solidFill>
                <a:schemeClr val="tx1"/>
              </a:solidFill>
              <a:effectLst/>
              <a:latin typeface="+mn-lt"/>
              <a:ea typeface="+mn-ea"/>
              <a:cs typeface="+mn-cs"/>
            </a:endParaRPr>
          </a:p>
          <a:p>
            <a:pPr fontAlgn="base"/>
            <a:endParaRPr lang="en-US" sz="1200" b="1" i="1" kern="1200" dirty="0" smtClean="0">
              <a:solidFill>
                <a:schemeClr val="tx1"/>
              </a:solidFill>
              <a:effectLst/>
              <a:latin typeface="+mn-lt"/>
              <a:ea typeface="+mn-ea"/>
              <a:cs typeface="+mn-cs"/>
            </a:endParaRPr>
          </a:p>
          <a:p>
            <a:pPr fontAlgn="base"/>
            <a:r>
              <a:rPr lang="en-US" sz="1200" b="1" i="1" kern="1200" dirty="0" smtClean="0">
                <a:solidFill>
                  <a:schemeClr val="tx1"/>
                </a:solidFill>
                <a:effectLst/>
                <a:latin typeface="+mn-lt"/>
                <a:ea typeface="+mn-ea"/>
                <a:cs typeface="+mn-cs"/>
              </a:rPr>
              <a:t>Breedekloof launches Chenin Blanc Initiative</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Over the years the Breedekloof Wine Valley has established itself as an area for slow ripening vines. Key to this is the late bud break and long hanging time on the vines. The geography, climate, mountains, rivers and varied geology all contribute to a unique winemaking potential, essentially establishing the area as perfect for producing Chenin Blanc.</a:t>
            </a:r>
          </a:p>
          <a:p>
            <a:pPr fontAlgn="base"/>
            <a:r>
              <a:rPr lang="en-US" sz="1200" b="0" i="0" kern="1200" dirty="0" smtClean="0">
                <a:solidFill>
                  <a:schemeClr val="tx1"/>
                </a:solidFill>
                <a:effectLst/>
                <a:latin typeface="+mn-lt"/>
                <a:ea typeface="+mn-ea"/>
                <a:cs typeface="+mn-cs"/>
              </a:rPr>
              <a:t>Chenin Blanc represents 18% of all South Africa’s vineyards and the Breedekloof Wine Valley has 15% of all Chenin Blanc plantings and supplies 21% or one-fifth of all the wine made from Chenin in South Africa.</a:t>
            </a:r>
          </a:p>
          <a:p>
            <a:pPr fontAlgn="base"/>
            <a:r>
              <a:rPr lang="en-US" sz="1200" b="0" i="0" kern="1200" dirty="0" smtClean="0">
                <a:solidFill>
                  <a:schemeClr val="tx1"/>
                </a:solidFill>
                <a:effectLst/>
                <a:latin typeface="+mn-lt"/>
                <a:ea typeface="+mn-ea"/>
                <a:cs typeface="+mn-cs"/>
              </a:rPr>
              <a:t>The varietal has found its true home in this region, with deep alluvial soils containing smooth river pebbles, which is ideally suited to Chenin Blanc. Chenin Blanc is probably the world’s most versatile variety, ideally suited to many wine styles. This has prompted the Breedekloof winemakers to produce small quantities of Chenin Blanc using innovative winemaking methods and expressing terroirs, especially old vineyards, which has resulted in the Breedekloof Chenin Blanc Initiative.</a:t>
            </a:r>
          </a:p>
          <a:p>
            <a:pPr fontAlgn="base"/>
            <a:r>
              <a:rPr lang="en-US" sz="1200" b="0" i="0" kern="1200" dirty="0" smtClean="0">
                <a:solidFill>
                  <a:schemeClr val="tx1"/>
                </a:solidFill>
                <a:effectLst/>
                <a:latin typeface="+mn-lt"/>
                <a:ea typeface="+mn-ea"/>
                <a:cs typeface="+mn-cs"/>
              </a:rPr>
              <a:t>Nine wineries, all members of the Breedekloof Wine Route, form part of this exciting collaboration, and have all launched a 2014 vintage into the market:</a:t>
            </a:r>
          </a:p>
          <a:p>
            <a:endParaRPr lang="en-ZA" dirty="0"/>
          </a:p>
        </p:txBody>
      </p:sp>
      <p:sp>
        <p:nvSpPr>
          <p:cNvPr id="4" name="Slide Number Placeholder 3"/>
          <p:cNvSpPr>
            <a:spLocks noGrp="1"/>
          </p:cNvSpPr>
          <p:nvPr>
            <p:ph type="sldNum" sz="quarter" idx="10"/>
          </p:nvPr>
        </p:nvSpPr>
        <p:spPr/>
        <p:txBody>
          <a:bodyPr/>
          <a:lstStyle/>
          <a:p>
            <a:fld id="{857EC330-4653-4590-9B5C-82A0ECFEB054}" type="slidenum">
              <a:rPr lang="en-ZA" smtClean="0"/>
              <a:t>6</a:t>
            </a:fld>
            <a:endParaRPr lang="en-ZA" dirty="0"/>
          </a:p>
        </p:txBody>
      </p:sp>
    </p:spTree>
    <p:extLst>
      <p:ext uri="{BB962C8B-B14F-4D97-AF65-F5344CB8AC3E}">
        <p14:creationId xmlns:p14="http://schemas.microsoft.com/office/powerpoint/2010/main" val="1262722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clusters become sparse, producing less fruit, and the skin-to-pulp ratio increases. This results in berries with more concentrated flavor.</a:t>
            </a:r>
          </a:p>
          <a:p>
            <a:r>
              <a:rPr lang="en-US" sz="1200" b="0" i="0" kern="1200" dirty="0" smtClean="0">
                <a:solidFill>
                  <a:schemeClr val="tx1"/>
                </a:solidFill>
                <a:effectLst/>
                <a:latin typeface="+mn-lt"/>
                <a:ea typeface="+mn-ea"/>
                <a:cs typeface="+mn-cs"/>
              </a:rPr>
              <a:t>Growers believe old vines have much deeper roots that can reach more mineral deposits and pull more terroir from the earth. In comparison, young vines with shallow roots may suck up more surface water, bloating the grapes and diluting their flavor.</a:t>
            </a:r>
          </a:p>
          <a:p>
            <a:r>
              <a:rPr lang="en-US" sz="1200" b="0" i="0" kern="1200" dirty="0" smtClean="0">
                <a:solidFill>
                  <a:schemeClr val="tx1"/>
                </a:solidFill>
                <a:effectLst/>
                <a:latin typeface="+mn-lt"/>
                <a:ea typeface="+mn-ea"/>
                <a:cs typeface="+mn-cs"/>
              </a:rPr>
              <a:t>In a drought, the deep root systems may tap into much needed water far below the surface.</a:t>
            </a:r>
          </a:p>
          <a:p>
            <a:r>
              <a:rPr lang="en-US" sz="1200" b="0" i="0" kern="1200" dirty="0" smtClean="0">
                <a:solidFill>
                  <a:schemeClr val="tx1"/>
                </a:solidFill>
                <a:effectLst/>
                <a:latin typeface="+mn-lt"/>
                <a:ea typeface="+mn-ea"/>
                <a:cs typeface="+mn-cs"/>
              </a:rPr>
              <a:t>Lower yields and concentrated berries produce wines with more structure, intensity, and complexity; on the flip side they might not be as “fruit forward” in style.</a:t>
            </a:r>
          </a:p>
          <a:p>
            <a:endParaRPr lang="en-ZA" dirty="0"/>
          </a:p>
        </p:txBody>
      </p:sp>
      <p:sp>
        <p:nvSpPr>
          <p:cNvPr id="4" name="Slide Number Placeholder 3"/>
          <p:cNvSpPr>
            <a:spLocks noGrp="1"/>
          </p:cNvSpPr>
          <p:nvPr>
            <p:ph type="sldNum" sz="quarter" idx="10"/>
          </p:nvPr>
        </p:nvSpPr>
        <p:spPr/>
        <p:txBody>
          <a:bodyPr/>
          <a:lstStyle/>
          <a:p>
            <a:fld id="{857EC330-4653-4590-9B5C-82A0ECFEB054}" type="slidenum">
              <a:rPr lang="en-ZA" smtClean="0"/>
              <a:t>7</a:t>
            </a:fld>
            <a:endParaRPr lang="en-ZA" dirty="0"/>
          </a:p>
        </p:txBody>
      </p:sp>
    </p:spTree>
    <p:extLst>
      <p:ext uri="{BB962C8B-B14F-4D97-AF65-F5344CB8AC3E}">
        <p14:creationId xmlns:p14="http://schemas.microsoft.com/office/powerpoint/2010/main" val="375574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57EC330-4653-4590-9B5C-82A0ECFEB054}" type="slidenum">
              <a:rPr lang="en-ZA" smtClean="0"/>
              <a:t>9</a:t>
            </a:fld>
            <a:endParaRPr lang="en-ZA" dirty="0"/>
          </a:p>
        </p:txBody>
      </p:sp>
    </p:spTree>
    <p:extLst>
      <p:ext uri="{BB962C8B-B14F-4D97-AF65-F5344CB8AC3E}">
        <p14:creationId xmlns:p14="http://schemas.microsoft.com/office/powerpoint/2010/main" val="378067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57EC330-4653-4590-9B5C-82A0ECFEB054}" type="slidenum">
              <a:rPr lang="en-ZA" smtClean="0"/>
              <a:t>10</a:t>
            </a:fld>
            <a:endParaRPr lang="en-ZA" dirty="0"/>
          </a:p>
        </p:txBody>
      </p:sp>
    </p:spTree>
    <p:extLst>
      <p:ext uri="{BB962C8B-B14F-4D97-AF65-F5344CB8AC3E}">
        <p14:creationId xmlns:p14="http://schemas.microsoft.com/office/powerpoint/2010/main" val="378067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57EC330-4653-4590-9B5C-82A0ECFEB054}" type="slidenum">
              <a:rPr lang="en-ZA" smtClean="0"/>
              <a:t>11</a:t>
            </a:fld>
            <a:endParaRPr lang="en-ZA" dirty="0"/>
          </a:p>
        </p:txBody>
      </p:sp>
    </p:spTree>
    <p:extLst>
      <p:ext uri="{BB962C8B-B14F-4D97-AF65-F5344CB8AC3E}">
        <p14:creationId xmlns:p14="http://schemas.microsoft.com/office/powerpoint/2010/main" val="378067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Pag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D606202-8A5F-4187-ADB6-BB7910A4B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463" y="1690857"/>
            <a:ext cx="8313538" cy="3572843"/>
          </a:xfrm>
          <a:prstGeom prst="rect">
            <a:avLst/>
          </a:prstGeom>
        </p:spPr>
      </p:pic>
      <p:sp>
        <p:nvSpPr>
          <p:cNvPr id="2" name="Title 1">
            <a:extLst>
              <a:ext uri="{FF2B5EF4-FFF2-40B4-BE49-F238E27FC236}">
                <a16:creationId xmlns:a16="http://schemas.microsoft.com/office/drawing/2014/main" xmlns="" id="{44E1B82F-1418-4176-B91E-124EE60CDF9B}"/>
              </a:ext>
            </a:extLst>
          </p:cNvPr>
          <p:cNvSpPr>
            <a:spLocks noGrp="1"/>
          </p:cNvSpPr>
          <p:nvPr>
            <p:ph type="title"/>
          </p:nvPr>
        </p:nvSpPr>
        <p:spPr>
          <a:xfrm>
            <a:off x="1481667" y="3681432"/>
            <a:ext cx="7886607" cy="682733"/>
          </a:xfrm>
          <a:prstGeom prst="rect">
            <a:avLst/>
          </a:prstGeom>
        </p:spPr>
        <p:txBody>
          <a:bodyPr/>
          <a:lstStyle/>
          <a:p>
            <a:r>
              <a:rPr lang="en-US" dirty="0"/>
              <a:t>Click to edit Master title style</a:t>
            </a:r>
            <a:endParaRPr lang="en-ZA" dirty="0"/>
          </a:p>
        </p:txBody>
      </p:sp>
      <p:sp>
        <p:nvSpPr>
          <p:cNvPr id="5" name="Text Placeholder 4">
            <a:extLst>
              <a:ext uri="{FF2B5EF4-FFF2-40B4-BE49-F238E27FC236}">
                <a16:creationId xmlns:a16="http://schemas.microsoft.com/office/drawing/2014/main" xmlns="" id="{0E53E2AB-CA47-4DF2-96D9-2AE7D64D178E}"/>
              </a:ext>
            </a:extLst>
          </p:cNvPr>
          <p:cNvSpPr>
            <a:spLocks noGrp="1"/>
          </p:cNvSpPr>
          <p:nvPr>
            <p:ph type="body" sz="quarter" idx="10"/>
          </p:nvPr>
        </p:nvSpPr>
        <p:spPr>
          <a:xfrm>
            <a:off x="2941806" y="4141386"/>
            <a:ext cx="4966329" cy="1130307"/>
          </a:xfrm>
          <a:prstGeom prst="rect">
            <a:avLst/>
          </a:prstGeom>
        </p:spPr>
        <p:txBody>
          <a:bodyPr/>
          <a:lstStyle>
            <a:lvl1pPr marL="0" indent="0">
              <a:buNone/>
              <a:defRPr/>
            </a:lvl1pPr>
            <a:lvl2pPr marL="1071402" indent="0">
              <a:buNone/>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194004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fo P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F0D3FD-0A42-4739-8B7E-97348441A363}"/>
              </a:ext>
            </a:extLst>
          </p:cNvPr>
          <p:cNvSpPr>
            <a:spLocks noGrp="1"/>
          </p:cNvSpPr>
          <p:nvPr>
            <p:ph type="title"/>
          </p:nvPr>
        </p:nvSpPr>
        <p:spPr/>
        <p:txBody>
          <a:bodyPr/>
          <a:lstStyle/>
          <a:p>
            <a:r>
              <a:rPr lang="en-US"/>
              <a:t>Click to edit Master title style</a:t>
            </a:r>
            <a:endParaRPr lang="en-ZA"/>
          </a:p>
        </p:txBody>
      </p:sp>
      <p:sp>
        <p:nvSpPr>
          <p:cNvPr id="3" name="Slide Number Placeholder 2">
            <a:extLst>
              <a:ext uri="{FF2B5EF4-FFF2-40B4-BE49-F238E27FC236}">
                <a16:creationId xmlns:a16="http://schemas.microsoft.com/office/drawing/2014/main" xmlns="" id="{9DC04DB4-0BA7-42E8-A84B-FCFC0CC57B5E}"/>
              </a:ext>
            </a:extLst>
          </p:cNvPr>
          <p:cNvSpPr>
            <a:spLocks noGrp="1"/>
          </p:cNvSpPr>
          <p:nvPr>
            <p:ph type="sldNum" sz="quarter" idx="10"/>
          </p:nvPr>
        </p:nvSpPr>
        <p:spPr/>
        <p:txBody>
          <a:bodyPr/>
          <a:lstStyle/>
          <a:p>
            <a:fld id="{BFCAC4AF-13F4-4230-A7E6-2D1DEFBC08F0}" type="slidenum">
              <a:rPr lang="en-ZA" smtClean="0">
                <a:solidFill>
                  <a:prstClr val="black">
                    <a:tint val="75000"/>
                  </a:prstClr>
                </a:solidFill>
              </a:rPr>
              <a:pPr/>
              <a:t>‹#›</a:t>
            </a:fld>
            <a:endParaRPr lang="en-ZA" dirty="0">
              <a:solidFill>
                <a:prstClr val="black">
                  <a:tint val="75000"/>
                </a:prstClr>
              </a:solidFill>
            </a:endParaRPr>
          </a:p>
        </p:txBody>
      </p:sp>
      <p:sp>
        <p:nvSpPr>
          <p:cNvPr id="10" name="Text Placeholder 9">
            <a:extLst>
              <a:ext uri="{FF2B5EF4-FFF2-40B4-BE49-F238E27FC236}">
                <a16:creationId xmlns:a16="http://schemas.microsoft.com/office/drawing/2014/main" xmlns="" id="{000F06F5-3933-4985-9EE8-295FCCC244CB}"/>
              </a:ext>
            </a:extLst>
          </p:cNvPr>
          <p:cNvSpPr>
            <a:spLocks noGrp="1"/>
          </p:cNvSpPr>
          <p:nvPr>
            <p:ph type="body" sz="quarter" idx="11"/>
          </p:nvPr>
        </p:nvSpPr>
        <p:spPr>
          <a:xfrm>
            <a:off x="546857" y="1871718"/>
            <a:ext cx="7845685" cy="442067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175842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 Pag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F0D3FD-0A42-4739-8B7E-97348441A363}"/>
              </a:ext>
            </a:extLst>
          </p:cNvPr>
          <p:cNvSpPr>
            <a:spLocks noGrp="1"/>
          </p:cNvSpPr>
          <p:nvPr>
            <p:ph type="title"/>
          </p:nvPr>
        </p:nvSpPr>
        <p:spPr/>
        <p:txBody>
          <a:bodyPr/>
          <a:lstStyle/>
          <a:p>
            <a:r>
              <a:rPr lang="en-US"/>
              <a:t>Click to edit Master title style</a:t>
            </a:r>
            <a:endParaRPr lang="en-ZA"/>
          </a:p>
        </p:txBody>
      </p:sp>
      <p:sp>
        <p:nvSpPr>
          <p:cNvPr id="3" name="Slide Number Placeholder 2">
            <a:extLst>
              <a:ext uri="{FF2B5EF4-FFF2-40B4-BE49-F238E27FC236}">
                <a16:creationId xmlns="" xmlns:a16="http://schemas.microsoft.com/office/drawing/2014/main" id="{9DC04DB4-0BA7-42E8-A84B-FCFC0CC57B5E}"/>
              </a:ext>
            </a:extLst>
          </p:cNvPr>
          <p:cNvSpPr>
            <a:spLocks noGrp="1"/>
          </p:cNvSpPr>
          <p:nvPr>
            <p:ph type="sldNum" sz="quarter" idx="10"/>
          </p:nvPr>
        </p:nvSpPr>
        <p:spPr/>
        <p:txBody>
          <a:bodyPr/>
          <a:lstStyle/>
          <a:p>
            <a:fld id="{BFCAC4AF-13F4-4230-A7E6-2D1DEFBC08F0}" type="slidenum">
              <a:rPr lang="en-ZA" smtClean="0">
                <a:solidFill>
                  <a:prstClr val="black">
                    <a:tint val="75000"/>
                  </a:prstClr>
                </a:solidFill>
              </a:rPr>
              <a:pPr/>
              <a:t>‹#›</a:t>
            </a:fld>
            <a:endParaRPr lang="en-ZA" dirty="0">
              <a:solidFill>
                <a:prstClr val="black">
                  <a:tint val="75000"/>
                </a:prstClr>
              </a:solidFill>
            </a:endParaRPr>
          </a:p>
        </p:txBody>
      </p:sp>
      <p:sp>
        <p:nvSpPr>
          <p:cNvPr id="10" name="Text Placeholder 9">
            <a:extLst>
              <a:ext uri="{FF2B5EF4-FFF2-40B4-BE49-F238E27FC236}">
                <a16:creationId xmlns="" xmlns:a16="http://schemas.microsoft.com/office/drawing/2014/main" id="{000F06F5-3933-4985-9EE8-295FCCC244CB}"/>
              </a:ext>
            </a:extLst>
          </p:cNvPr>
          <p:cNvSpPr>
            <a:spLocks noGrp="1"/>
          </p:cNvSpPr>
          <p:nvPr>
            <p:ph type="body" sz="quarter" idx="11"/>
          </p:nvPr>
        </p:nvSpPr>
        <p:spPr>
          <a:xfrm>
            <a:off x="546857" y="1871718"/>
            <a:ext cx="7845685" cy="442067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04881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0" name="think-cell Slide" r:id="rId4" imgW="524" imgH="526" progId="TCLayout.ActiveDocument.1">
                  <p:embed/>
                </p:oleObj>
              </mc:Choice>
              <mc:Fallback>
                <p:oleObj name="think-cell Slide" r:id="rId4" imgW="524" imgH="52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Slide Number Placeholder 4"/>
          <p:cNvSpPr>
            <a:spLocks noGrp="1"/>
          </p:cNvSpPr>
          <p:nvPr>
            <p:ph type="sldNum" sz="quarter" idx="4"/>
          </p:nvPr>
        </p:nvSpPr>
        <p:spPr>
          <a:xfrm>
            <a:off x="8733693" y="6492875"/>
            <a:ext cx="345831" cy="365125"/>
          </a:xfrm>
          <a:prstGeom prst="rect">
            <a:avLst/>
          </a:prstGeom>
        </p:spPr>
        <p:txBody>
          <a:bodyPr vert="horz" lIns="91440" tIns="45720" rIns="91440" bIns="45720" rtlCol="0" anchor="ctr"/>
          <a:lstStyle>
            <a:lvl1pPr algn="ctr">
              <a:defRPr sz="900">
                <a:solidFill>
                  <a:schemeClr val="tx1"/>
                </a:solidFill>
              </a:defRPr>
            </a:lvl1pPr>
          </a:lstStyle>
          <a:p>
            <a:fld id="{5868CE20-AE8F-4C36-897B-E3EE912F24C1}" type="slidenum">
              <a:rPr lang="en-ZA" smtClean="0">
                <a:solidFill>
                  <a:prstClr val="black"/>
                </a:solidFill>
              </a:rPr>
              <a:pPr/>
              <a:t>‹#›</a:t>
            </a:fld>
            <a:endParaRPr lang="en-ZA" dirty="0">
              <a:solidFill>
                <a:prstClr val="black"/>
              </a:solidFill>
            </a:endParaRPr>
          </a:p>
        </p:txBody>
      </p:sp>
      <p:sp>
        <p:nvSpPr>
          <p:cNvPr id="7" name="Title 1">
            <a:extLst>
              <a:ext uri="{FF2B5EF4-FFF2-40B4-BE49-F238E27FC236}">
                <a16:creationId xmlns="" xmlns:a16="http://schemas.microsoft.com/office/drawing/2014/main" id="{4BF0D3FD-0A42-4739-8B7E-97348441A363}"/>
              </a:ext>
            </a:extLst>
          </p:cNvPr>
          <p:cNvSpPr>
            <a:spLocks noGrp="1"/>
          </p:cNvSpPr>
          <p:nvPr>
            <p:ph type="title"/>
          </p:nvPr>
        </p:nvSpPr>
        <p:spPr>
          <a:xfrm>
            <a:off x="915361" y="249711"/>
            <a:ext cx="6587825" cy="950292"/>
          </a:xfrm>
        </p:spPr>
        <p:txBody>
          <a:bodyPr/>
          <a:lstStyle/>
          <a:p>
            <a:r>
              <a:rPr lang="en-US"/>
              <a:t>Click to edit Master title style</a:t>
            </a:r>
            <a:endParaRPr lang="en-ZA"/>
          </a:p>
        </p:txBody>
      </p:sp>
      <p:sp>
        <p:nvSpPr>
          <p:cNvPr id="12" name="Text Placeholder 9">
            <a:extLst>
              <a:ext uri="{FF2B5EF4-FFF2-40B4-BE49-F238E27FC236}">
                <a16:creationId xmlns="" xmlns:a16="http://schemas.microsoft.com/office/drawing/2014/main" id="{000F06F5-3933-4985-9EE8-295FCCC244CB}"/>
              </a:ext>
            </a:extLst>
          </p:cNvPr>
          <p:cNvSpPr>
            <a:spLocks noGrp="1"/>
          </p:cNvSpPr>
          <p:nvPr>
            <p:ph type="body" sz="quarter" idx="11"/>
          </p:nvPr>
        </p:nvSpPr>
        <p:spPr>
          <a:xfrm>
            <a:off x="546857" y="1871718"/>
            <a:ext cx="7845685" cy="442067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78264493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50CC68F-614B-466A-B973-F9D6ADE88F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8" y="0"/>
            <a:ext cx="9203226" cy="6904292"/>
          </a:xfrm>
          <a:prstGeom prst="rect">
            <a:avLst/>
          </a:prstGeom>
        </p:spPr>
      </p:pic>
    </p:spTree>
    <p:extLst>
      <p:ext uri="{BB962C8B-B14F-4D97-AF65-F5344CB8AC3E}">
        <p14:creationId xmlns:p14="http://schemas.microsoft.com/office/powerpoint/2010/main" val="2276527966"/>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2142805" rtl="0" eaLnBrk="1" latinLnBrk="0" hangingPunct="1">
        <a:lnSpc>
          <a:spcPct val="90000"/>
        </a:lnSpc>
        <a:spcBef>
          <a:spcPct val="0"/>
        </a:spcBef>
        <a:buNone/>
        <a:defRPr sz="1992" kern="0" spc="117" baseline="0">
          <a:solidFill>
            <a:schemeClr val="tx2"/>
          </a:solidFill>
          <a:latin typeface="Arial" panose="020B0604020202020204" pitchFamily="34" charset="0"/>
          <a:ea typeface="+mj-ea"/>
          <a:cs typeface="Arial" panose="020B0604020202020204" pitchFamily="34" charset="0"/>
        </a:defRPr>
      </a:lvl1pPr>
    </p:titleStyle>
    <p:bodyStyle>
      <a:lvl1pPr marL="535701" indent="-535701" algn="ctr" defTabSz="2142805" rtl="0" eaLnBrk="1" latinLnBrk="0" hangingPunct="1">
        <a:lnSpc>
          <a:spcPct val="90000"/>
        </a:lnSpc>
        <a:spcBef>
          <a:spcPts val="2343"/>
        </a:spcBef>
        <a:buFont typeface="Arial" panose="020B0604020202020204" pitchFamily="34" charset="0"/>
        <a:buChar char="•"/>
        <a:defRPr sz="1406" kern="1200">
          <a:solidFill>
            <a:schemeClr val="tx2"/>
          </a:solidFill>
          <a:latin typeface="Arial" panose="020B0604020202020204" pitchFamily="34" charset="0"/>
          <a:ea typeface="+mn-ea"/>
          <a:cs typeface="Arial" panose="020B0604020202020204" pitchFamily="34" charset="0"/>
        </a:defRPr>
      </a:lvl1pPr>
      <a:lvl2pPr marL="1607104" indent="-535701" algn="ctr" defTabSz="2142805" rtl="0" eaLnBrk="1" latinLnBrk="0" hangingPunct="1">
        <a:lnSpc>
          <a:spcPct val="90000"/>
        </a:lnSpc>
        <a:spcBef>
          <a:spcPts val="1172"/>
        </a:spcBef>
        <a:buFont typeface="Arial" panose="020B0604020202020204" pitchFamily="34" charset="0"/>
        <a:buChar char="•"/>
        <a:defRPr sz="1406" kern="1200">
          <a:solidFill>
            <a:schemeClr val="tx2"/>
          </a:solidFill>
          <a:latin typeface="Arial" panose="020B0604020202020204" pitchFamily="34" charset="0"/>
          <a:ea typeface="+mn-ea"/>
          <a:cs typeface="Arial" panose="020B0604020202020204" pitchFamily="34" charset="0"/>
        </a:defRPr>
      </a:lvl2pPr>
      <a:lvl3pPr marL="2678506" indent="-535701" algn="ctr" defTabSz="2142805" rtl="0" eaLnBrk="1" latinLnBrk="0" hangingPunct="1">
        <a:lnSpc>
          <a:spcPct val="90000"/>
        </a:lnSpc>
        <a:spcBef>
          <a:spcPts val="1172"/>
        </a:spcBef>
        <a:buFont typeface="Arial" panose="020B0604020202020204" pitchFamily="34" charset="0"/>
        <a:buChar char="•"/>
        <a:defRPr sz="1406" kern="1200">
          <a:solidFill>
            <a:schemeClr val="tx2"/>
          </a:solidFill>
          <a:latin typeface="Arial" panose="020B0604020202020204" pitchFamily="34" charset="0"/>
          <a:ea typeface="+mn-ea"/>
          <a:cs typeface="Arial" panose="020B0604020202020204" pitchFamily="34" charset="0"/>
        </a:defRPr>
      </a:lvl3pPr>
      <a:lvl4pPr marL="3749909" indent="-535701" algn="ctr" defTabSz="2142805" rtl="0" eaLnBrk="1" latinLnBrk="0" hangingPunct="1">
        <a:lnSpc>
          <a:spcPct val="90000"/>
        </a:lnSpc>
        <a:spcBef>
          <a:spcPts val="1172"/>
        </a:spcBef>
        <a:buFont typeface="Arial" panose="020B0604020202020204" pitchFamily="34" charset="0"/>
        <a:buChar char="•"/>
        <a:defRPr sz="1406" kern="1200">
          <a:solidFill>
            <a:schemeClr val="tx2"/>
          </a:solidFill>
          <a:latin typeface="Arial" panose="020B0604020202020204" pitchFamily="34" charset="0"/>
          <a:ea typeface="+mn-ea"/>
          <a:cs typeface="Arial" panose="020B0604020202020204" pitchFamily="34" charset="0"/>
        </a:defRPr>
      </a:lvl4pPr>
      <a:lvl5pPr marL="4821311" indent="-535701" algn="ctr" defTabSz="2142805" rtl="0" eaLnBrk="1" latinLnBrk="0" hangingPunct="1">
        <a:lnSpc>
          <a:spcPct val="90000"/>
        </a:lnSpc>
        <a:spcBef>
          <a:spcPts val="1172"/>
        </a:spcBef>
        <a:buFont typeface="Arial" panose="020B0604020202020204" pitchFamily="34" charset="0"/>
        <a:buChar char="•"/>
        <a:defRPr sz="1406" kern="1200">
          <a:solidFill>
            <a:schemeClr val="tx2"/>
          </a:solidFill>
          <a:latin typeface="Arial" panose="020B0604020202020204" pitchFamily="34" charset="0"/>
          <a:ea typeface="+mn-ea"/>
          <a:cs typeface="Arial" panose="020B0604020202020204" pitchFamily="34" charset="0"/>
        </a:defRPr>
      </a:lvl5pPr>
      <a:lvl6pPr marL="5892714" indent="-535701" algn="l" defTabSz="2142805" rtl="0" eaLnBrk="1" latinLnBrk="0" hangingPunct="1">
        <a:lnSpc>
          <a:spcPct val="90000"/>
        </a:lnSpc>
        <a:spcBef>
          <a:spcPts val="1172"/>
        </a:spcBef>
        <a:buFont typeface="Arial" panose="020B0604020202020204" pitchFamily="34" charset="0"/>
        <a:buChar char="•"/>
        <a:defRPr sz="4218" kern="1200">
          <a:solidFill>
            <a:schemeClr val="tx1"/>
          </a:solidFill>
          <a:latin typeface="+mn-lt"/>
          <a:ea typeface="+mn-ea"/>
          <a:cs typeface="+mn-cs"/>
        </a:defRPr>
      </a:lvl6pPr>
      <a:lvl7pPr marL="6964116" indent="-535701" algn="l" defTabSz="2142805" rtl="0" eaLnBrk="1" latinLnBrk="0" hangingPunct="1">
        <a:lnSpc>
          <a:spcPct val="90000"/>
        </a:lnSpc>
        <a:spcBef>
          <a:spcPts val="1172"/>
        </a:spcBef>
        <a:buFont typeface="Arial" panose="020B0604020202020204" pitchFamily="34" charset="0"/>
        <a:buChar char="•"/>
        <a:defRPr sz="4218" kern="1200">
          <a:solidFill>
            <a:schemeClr val="tx1"/>
          </a:solidFill>
          <a:latin typeface="+mn-lt"/>
          <a:ea typeface="+mn-ea"/>
          <a:cs typeface="+mn-cs"/>
        </a:defRPr>
      </a:lvl7pPr>
      <a:lvl8pPr marL="8035519" indent="-535701" algn="l" defTabSz="2142805" rtl="0" eaLnBrk="1" latinLnBrk="0" hangingPunct="1">
        <a:lnSpc>
          <a:spcPct val="90000"/>
        </a:lnSpc>
        <a:spcBef>
          <a:spcPts val="1172"/>
        </a:spcBef>
        <a:buFont typeface="Arial" panose="020B0604020202020204" pitchFamily="34" charset="0"/>
        <a:buChar char="•"/>
        <a:defRPr sz="4218" kern="1200">
          <a:solidFill>
            <a:schemeClr val="tx1"/>
          </a:solidFill>
          <a:latin typeface="+mn-lt"/>
          <a:ea typeface="+mn-ea"/>
          <a:cs typeface="+mn-cs"/>
        </a:defRPr>
      </a:lvl8pPr>
      <a:lvl9pPr marL="9106921" indent="-535701" algn="l" defTabSz="2142805" rtl="0" eaLnBrk="1" latinLnBrk="0" hangingPunct="1">
        <a:lnSpc>
          <a:spcPct val="90000"/>
        </a:lnSpc>
        <a:spcBef>
          <a:spcPts val="1172"/>
        </a:spcBef>
        <a:buFont typeface="Arial" panose="020B0604020202020204" pitchFamily="34" charset="0"/>
        <a:buChar char="•"/>
        <a:defRPr sz="4218" kern="1200">
          <a:solidFill>
            <a:schemeClr val="tx1"/>
          </a:solidFill>
          <a:latin typeface="+mn-lt"/>
          <a:ea typeface="+mn-ea"/>
          <a:cs typeface="+mn-cs"/>
        </a:defRPr>
      </a:lvl9pPr>
    </p:bodyStyle>
    <p:otherStyle>
      <a:defPPr>
        <a:defRPr lang="en-US"/>
      </a:defPPr>
      <a:lvl1pPr marL="0" algn="l" defTabSz="2142805" rtl="0" eaLnBrk="1" latinLnBrk="0" hangingPunct="1">
        <a:defRPr sz="4218" kern="1200">
          <a:solidFill>
            <a:schemeClr val="tx1"/>
          </a:solidFill>
          <a:latin typeface="+mn-lt"/>
          <a:ea typeface="+mn-ea"/>
          <a:cs typeface="+mn-cs"/>
        </a:defRPr>
      </a:lvl1pPr>
      <a:lvl2pPr marL="1071402" algn="l" defTabSz="2142805" rtl="0" eaLnBrk="1" latinLnBrk="0" hangingPunct="1">
        <a:defRPr sz="4218" kern="1200">
          <a:solidFill>
            <a:schemeClr val="tx1"/>
          </a:solidFill>
          <a:latin typeface="+mn-lt"/>
          <a:ea typeface="+mn-ea"/>
          <a:cs typeface="+mn-cs"/>
        </a:defRPr>
      </a:lvl2pPr>
      <a:lvl3pPr marL="2142805" algn="l" defTabSz="2142805" rtl="0" eaLnBrk="1" latinLnBrk="0" hangingPunct="1">
        <a:defRPr sz="4218" kern="1200">
          <a:solidFill>
            <a:schemeClr val="tx1"/>
          </a:solidFill>
          <a:latin typeface="+mn-lt"/>
          <a:ea typeface="+mn-ea"/>
          <a:cs typeface="+mn-cs"/>
        </a:defRPr>
      </a:lvl3pPr>
      <a:lvl4pPr marL="3214207" algn="l" defTabSz="2142805" rtl="0" eaLnBrk="1" latinLnBrk="0" hangingPunct="1">
        <a:defRPr sz="4218" kern="1200">
          <a:solidFill>
            <a:schemeClr val="tx1"/>
          </a:solidFill>
          <a:latin typeface="+mn-lt"/>
          <a:ea typeface="+mn-ea"/>
          <a:cs typeface="+mn-cs"/>
        </a:defRPr>
      </a:lvl4pPr>
      <a:lvl5pPr marL="4285610" algn="l" defTabSz="2142805" rtl="0" eaLnBrk="1" latinLnBrk="0" hangingPunct="1">
        <a:defRPr sz="4218" kern="1200">
          <a:solidFill>
            <a:schemeClr val="tx1"/>
          </a:solidFill>
          <a:latin typeface="+mn-lt"/>
          <a:ea typeface="+mn-ea"/>
          <a:cs typeface="+mn-cs"/>
        </a:defRPr>
      </a:lvl5pPr>
      <a:lvl6pPr marL="5357012" algn="l" defTabSz="2142805" rtl="0" eaLnBrk="1" latinLnBrk="0" hangingPunct="1">
        <a:defRPr sz="4218" kern="1200">
          <a:solidFill>
            <a:schemeClr val="tx1"/>
          </a:solidFill>
          <a:latin typeface="+mn-lt"/>
          <a:ea typeface="+mn-ea"/>
          <a:cs typeface="+mn-cs"/>
        </a:defRPr>
      </a:lvl6pPr>
      <a:lvl7pPr marL="6428415" algn="l" defTabSz="2142805" rtl="0" eaLnBrk="1" latinLnBrk="0" hangingPunct="1">
        <a:defRPr sz="4218" kern="1200">
          <a:solidFill>
            <a:schemeClr val="tx1"/>
          </a:solidFill>
          <a:latin typeface="+mn-lt"/>
          <a:ea typeface="+mn-ea"/>
          <a:cs typeface="+mn-cs"/>
        </a:defRPr>
      </a:lvl7pPr>
      <a:lvl8pPr marL="7499817" algn="l" defTabSz="2142805" rtl="0" eaLnBrk="1" latinLnBrk="0" hangingPunct="1">
        <a:defRPr sz="4218" kern="1200">
          <a:solidFill>
            <a:schemeClr val="tx1"/>
          </a:solidFill>
          <a:latin typeface="+mn-lt"/>
          <a:ea typeface="+mn-ea"/>
          <a:cs typeface="+mn-cs"/>
        </a:defRPr>
      </a:lvl8pPr>
      <a:lvl9pPr marL="8571220" algn="l" defTabSz="2142805" rtl="0" eaLnBrk="1" latinLnBrk="0" hangingPunct="1">
        <a:defRPr sz="421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41B77CE-45FF-410C-A6A4-45F60729428E}"/>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 y="1"/>
            <a:ext cx="9144000" cy="1572051"/>
          </a:xfrm>
          <a:prstGeom prst="rect">
            <a:avLst/>
          </a:prstGeom>
        </p:spPr>
      </p:pic>
      <p:sp>
        <p:nvSpPr>
          <p:cNvPr id="2" name="Title Placeholder 1">
            <a:extLst>
              <a:ext uri="{FF2B5EF4-FFF2-40B4-BE49-F238E27FC236}">
                <a16:creationId xmlns:a16="http://schemas.microsoft.com/office/drawing/2014/main" xmlns="" id="{25A414FC-7002-48C7-9281-89F2672DFEA7}"/>
              </a:ext>
            </a:extLst>
          </p:cNvPr>
          <p:cNvSpPr>
            <a:spLocks noGrp="1"/>
          </p:cNvSpPr>
          <p:nvPr>
            <p:ph type="title"/>
          </p:nvPr>
        </p:nvSpPr>
        <p:spPr>
          <a:xfrm>
            <a:off x="915361" y="249711"/>
            <a:ext cx="6587825" cy="950292"/>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4" name="Slide Number Placeholder 3">
            <a:extLst>
              <a:ext uri="{FF2B5EF4-FFF2-40B4-BE49-F238E27FC236}">
                <a16:creationId xmlns:a16="http://schemas.microsoft.com/office/drawing/2014/main" xmlns="" id="{EDA50249-D6AA-47B7-9DBB-4DA09CBF3CFD}"/>
              </a:ext>
            </a:extLst>
          </p:cNvPr>
          <p:cNvSpPr>
            <a:spLocks noGrp="1"/>
          </p:cNvSpPr>
          <p:nvPr>
            <p:ph type="sldNum" sz="quarter" idx="4"/>
          </p:nvPr>
        </p:nvSpPr>
        <p:spPr>
          <a:xfrm>
            <a:off x="6458090" y="6355651"/>
            <a:ext cx="2057215" cy="364668"/>
          </a:xfrm>
          <a:prstGeom prst="rect">
            <a:avLst/>
          </a:prstGeom>
        </p:spPr>
        <p:txBody>
          <a:bodyPr vert="horz" lIns="91440" tIns="45720" rIns="91440" bIns="45720" rtlCol="0" anchor="ctr"/>
          <a:lstStyle>
            <a:lvl1pPr algn="r">
              <a:defRPr sz="1640">
                <a:solidFill>
                  <a:schemeClr val="tx1">
                    <a:tint val="75000"/>
                  </a:schemeClr>
                </a:solidFill>
                <a:latin typeface="Arial" panose="020B0604020202020204" pitchFamily="34" charset="0"/>
                <a:cs typeface="Arial" panose="020B0604020202020204" pitchFamily="34" charset="0"/>
              </a:defRPr>
            </a:lvl1pPr>
          </a:lstStyle>
          <a:p>
            <a:pPr defTabSz="457200"/>
            <a:fld id="{BFCAC4AF-13F4-4230-A7E6-2D1DEFBC08F0}" type="slidenum">
              <a:rPr lang="en-ZA" smtClean="0">
                <a:solidFill>
                  <a:prstClr val="black">
                    <a:tint val="75000"/>
                  </a:prstClr>
                </a:solidFill>
              </a:rPr>
              <a:pPr defTabSz="457200"/>
              <a:t>‹#›</a:t>
            </a:fld>
            <a:endParaRPr lang="en-ZA" dirty="0">
              <a:solidFill>
                <a:prstClr val="black">
                  <a:tint val="75000"/>
                </a:prstClr>
              </a:solidFill>
            </a:endParaRPr>
          </a:p>
        </p:txBody>
      </p:sp>
    </p:spTree>
    <p:extLst>
      <p:ext uri="{BB962C8B-B14F-4D97-AF65-F5344CB8AC3E}">
        <p14:creationId xmlns:p14="http://schemas.microsoft.com/office/powerpoint/2010/main" val="292822794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2142805" rtl="0" eaLnBrk="1" latinLnBrk="0" hangingPunct="1">
        <a:lnSpc>
          <a:spcPct val="90000"/>
        </a:lnSpc>
        <a:spcBef>
          <a:spcPct val="0"/>
        </a:spcBef>
        <a:buNone/>
        <a:defRPr sz="1992" kern="0" spc="117" baseline="0">
          <a:solidFill>
            <a:schemeClr val="tx2"/>
          </a:solidFill>
          <a:latin typeface="Arial" panose="020B0604020202020204" pitchFamily="34" charset="0"/>
          <a:ea typeface="+mj-ea"/>
          <a:cs typeface="Arial" panose="020B0604020202020204" pitchFamily="34" charset="0"/>
        </a:defRPr>
      </a:lvl1pPr>
    </p:titleStyle>
    <p:bodyStyle>
      <a:lvl1pPr marL="535701" indent="-535701" algn="l" defTabSz="2142805" rtl="0" eaLnBrk="1" latinLnBrk="0" hangingPunct="1">
        <a:lnSpc>
          <a:spcPct val="90000"/>
        </a:lnSpc>
        <a:spcBef>
          <a:spcPts val="2343"/>
        </a:spcBef>
        <a:buFont typeface="Arial" panose="020B0604020202020204" pitchFamily="34" charset="0"/>
        <a:buChar char="•"/>
        <a:defRPr sz="1875" kern="1200">
          <a:solidFill>
            <a:schemeClr val="tx2"/>
          </a:solidFill>
          <a:latin typeface="Arial" panose="020B0604020202020204" pitchFamily="34" charset="0"/>
          <a:ea typeface="+mn-ea"/>
          <a:cs typeface="Arial" panose="020B0604020202020204" pitchFamily="34" charset="0"/>
        </a:defRPr>
      </a:lvl1pPr>
      <a:lvl2pPr marL="1607104" indent="-535701" algn="l" defTabSz="2142805" rtl="0" eaLnBrk="1" latinLnBrk="0" hangingPunct="1">
        <a:lnSpc>
          <a:spcPct val="90000"/>
        </a:lnSpc>
        <a:spcBef>
          <a:spcPts val="1172"/>
        </a:spcBef>
        <a:buFont typeface="Arial" panose="020B0604020202020204" pitchFamily="34" charset="0"/>
        <a:buChar char="•"/>
        <a:defRPr sz="1875" kern="1200">
          <a:solidFill>
            <a:schemeClr val="tx2"/>
          </a:solidFill>
          <a:latin typeface="Arial" panose="020B0604020202020204" pitchFamily="34" charset="0"/>
          <a:ea typeface="+mn-ea"/>
          <a:cs typeface="Arial" panose="020B0604020202020204" pitchFamily="34" charset="0"/>
        </a:defRPr>
      </a:lvl2pPr>
      <a:lvl3pPr marL="2678506" indent="-535701" algn="l" defTabSz="2142805" rtl="0" eaLnBrk="1" latinLnBrk="0" hangingPunct="1">
        <a:lnSpc>
          <a:spcPct val="90000"/>
        </a:lnSpc>
        <a:spcBef>
          <a:spcPts val="1172"/>
        </a:spcBef>
        <a:buFont typeface="Arial" panose="020B0604020202020204" pitchFamily="34" charset="0"/>
        <a:buChar char="•"/>
        <a:defRPr sz="1875" kern="1200">
          <a:solidFill>
            <a:schemeClr val="tx2"/>
          </a:solidFill>
          <a:latin typeface="Arial" panose="020B0604020202020204" pitchFamily="34" charset="0"/>
          <a:ea typeface="+mn-ea"/>
          <a:cs typeface="Arial" panose="020B0604020202020204" pitchFamily="34" charset="0"/>
        </a:defRPr>
      </a:lvl3pPr>
      <a:lvl4pPr marL="3749909" indent="-535701" algn="l" defTabSz="2142805" rtl="0" eaLnBrk="1" latinLnBrk="0" hangingPunct="1">
        <a:lnSpc>
          <a:spcPct val="90000"/>
        </a:lnSpc>
        <a:spcBef>
          <a:spcPts val="1172"/>
        </a:spcBef>
        <a:buFont typeface="Arial" panose="020B0604020202020204" pitchFamily="34" charset="0"/>
        <a:buChar char="•"/>
        <a:defRPr sz="1875" kern="1200">
          <a:solidFill>
            <a:schemeClr val="tx2"/>
          </a:solidFill>
          <a:latin typeface="Arial" panose="020B0604020202020204" pitchFamily="34" charset="0"/>
          <a:ea typeface="+mn-ea"/>
          <a:cs typeface="Arial" panose="020B0604020202020204" pitchFamily="34" charset="0"/>
        </a:defRPr>
      </a:lvl4pPr>
      <a:lvl5pPr marL="4821311" indent="-535701" algn="l" defTabSz="2142805" rtl="0" eaLnBrk="1" latinLnBrk="0" hangingPunct="1">
        <a:lnSpc>
          <a:spcPct val="90000"/>
        </a:lnSpc>
        <a:spcBef>
          <a:spcPts val="1172"/>
        </a:spcBef>
        <a:buFont typeface="Arial" panose="020B0604020202020204" pitchFamily="34" charset="0"/>
        <a:buChar char="•"/>
        <a:defRPr sz="1875" kern="1200">
          <a:solidFill>
            <a:schemeClr val="tx2"/>
          </a:solidFill>
          <a:latin typeface="Arial" panose="020B0604020202020204" pitchFamily="34" charset="0"/>
          <a:ea typeface="+mn-ea"/>
          <a:cs typeface="Arial" panose="020B0604020202020204" pitchFamily="34" charset="0"/>
        </a:defRPr>
      </a:lvl5pPr>
      <a:lvl6pPr marL="5892714" indent="-535701" algn="l" defTabSz="2142805" rtl="0" eaLnBrk="1" latinLnBrk="0" hangingPunct="1">
        <a:lnSpc>
          <a:spcPct val="90000"/>
        </a:lnSpc>
        <a:spcBef>
          <a:spcPts val="1172"/>
        </a:spcBef>
        <a:buFont typeface="Arial" panose="020B0604020202020204" pitchFamily="34" charset="0"/>
        <a:buChar char="•"/>
        <a:defRPr sz="4218" kern="1200">
          <a:solidFill>
            <a:schemeClr val="tx1"/>
          </a:solidFill>
          <a:latin typeface="+mn-lt"/>
          <a:ea typeface="+mn-ea"/>
          <a:cs typeface="+mn-cs"/>
        </a:defRPr>
      </a:lvl6pPr>
      <a:lvl7pPr marL="6964116" indent="-535701" algn="l" defTabSz="2142805" rtl="0" eaLnBrk="1" latinLnBrk="0" hangingPunct="1">
        <a:lnSpc>
          <a:spcPct val="90000"/>
        </a:lnSpc>
        <a:spcBef>
          <a:spcPts val="1172"/>
        </a:spcBef>
        <a:buFont typeface="Arial" panose="020B0604020202020204" pitchFamily="34" charset="0"/>
        <a:buChar char="•"/>
        <a:defRPr sz="4218" kern="1200">
          <a:solidFill>
            <a:schemeClr val="tx1"/>
          </a:solidFill>
          <a:latin typeface="+mn-lt"/>
          <a:ea typeface="+mn-ea"/>
          <a:cs typeface="+mn-cs"/>
        </a:defRPr>
      </a:lvl7pPr>
      <a:lvl8pPr marL="8035519" indent="-535701" algn="l" defTabSz="2142805" rtl="0" eaLnBrk="1" latinLnBrk="0" hangingPunct="1">
        <a:lnSpc>
          <a:spcPct val="90000"/>
        </a:lnSpc>
        <a:spcBef>
          <a:spcPts val="1172"/>
        </a:spcBef>
        <a:buFont typeface="Arial" panose="020B0604020202020204" pitchFamily="34" charset="0"/>
        <a:buChar char="•"/>
        <a:defRPr sz="4218" kern="1200">
          <a:solidFill>
            <a:schemeClr val="tx1"/>
          </a:solidFill>
          <a:latin typeface="+mn-lt"/>
          <a:ea typeface="+mn-ea"/>
          <a:cs typeface="+mn-cs"/>
        </a:defRPr>
      </a:lvl8pPr>
      <a:lvl9pPr marL="9106921" indent="-535701" algn="l" defTabSz="2142805" rtl="0" eaLnBrk="1" latinLnBrk="0" hangingPunct="1">
        <a:lnSpc>
          <a:spcPct val="90000"/>
        </a:lnSpc>
        <a:spcBef>
          <a:spcPts val="1172"/>
        </a:spcBef>
        <a:buFont typeface="Arial" panose="020B0604020202020204" pitchFamily="34" charset="0"/>
        <a:buChar char="•"/>
        <a:defRPr sz="4218" kern="1200">
          <a:solidFill>
            <a:schemeClr val="tx1"/>
          </a:solidFill>
          <a:latin typeface="+mn-lt"/>
          <a:ea typeface="+mn-ea"/>
          <a:cs typeface="+mn-cs"/>
        </a:defRPr>
      </a:lvl9pPr>
    </p:bodyStyle>
    <p:otherStyle>
      <a:defPPr>
        <a:defRPr lang="en-US"/>
      </a:defPPr>
      <a:lvl1pPr marL="0" algn="l" defTabSz="2142805" rtl="0" eaLnBrk="1" latinLnBrk="0" hangingPunct="1">
        <a:defRPr sz="4218" kern="1200">
          <a:solidFill>
            <a:schemeClr val="tx1"/>
          </a:solidFill>
          <a:latin typeface="+mn-lt"/>
          <a:ea typeface="+mn-ea"/>
          <a:cs typeface="+mn-cs"/>
        </a:defRPr>
      </a:lvl1pPr>
      <a:lvl2pPr marL="1071402" algn="l" defTabSz="2142805" rtl="0" eaLnBrk="1" latinLnBrk="0" hangingPunct="1">
        <a:defRPr sz="4218" kern="1200">
          <a:solidFill>
            <a:schemeClr val="tx1"/>
          </a:solidFill>
          <a:latin typeface="+mn-lt"/>
          <a:ea typeface="+mn-ea"/>
          <a:cs typeface="+mn-cs"/>
        </a:defRPr>
      </a:lvl2pPr>
      <a:lvl3pPr marL="2142805" algn="l" defTabSz="2142805" rtl="0" eaLnBrk="1" latinLnBrk="0" hangingPunct="1">
        <a:defRPr sz="4218" kern="1200">
          <a:solidFill>
            <a:schemeClr val="tx1"/>
          </a:solidFill>
          <a:latin typeface="+mn-lt"/>
          <a:ea typeface="+mn-ea"/>
          <a:cs typeface="+mn-cs"/>
        </a:defRPr>
      </a:lvl3pPr>
      <a:lvl4pPr marL="3214207" algn="l" defTabSz="2142805" rtl="0" eaLnBrk="1" latinLnBrk="0" hangingPunct="1">
        <a:defRPr sz="4218" kern="1200">
          <a:solidFill>
            <a:schemeClr val="tx1"/>
          </a:solidFill>
          <a:latin typeface="+mn-lt"/>
          <a:ea typeface="+mn-ea"/>
          <a:cs typeface="+mn-cs"/>
        </a:defRPr>
      </a:lvl4pPr>
      <a:lvl5pPr marL="4285610" algn="l" defTabSz="2142805" rtl="0" eaLnBrk="1" latinLnBrk="0" hangingPunct="1">
        <a:defRPr sz="4218" kern="1200">
          <a:solidFill>
            <a:schemeClr val="tx1"/>
          </a:solidFill>
          <a:latin typeface="+mn-lt"/>
          <a:ea typeface="+mn-ea"/>
          <a:cs typeface="+mn-cs"/>
        </a:defRPr>
      </a:lvl5pPr>
      <a:lvl6pPr marL="5357012" algn="l" defTabSz="2142805" rtl="0" eaLnBrk="1" latinLnBrk="0" hangingPunct="1">
        <a:defRPr sz="4218" kern="1200">
          <a:solidFill>
            <a:schemeClr val="tx1"/>
          </a:solidFill>
          <a:latin typeface="+mn-lt"/>
          <a:ea typeface="+mn-ea"/>
          <a:cs typeface="+mn-cs"/>
        </a:defRPr>
      </a:lvl6pPr>
      <a:lvl7pPr marL="6428415" algn="l" defTabSz="2142805" rtl="0" eaLnBrk="1" latinLnBrk="0" hangingPunct="1">
        <a:defRPr sz="4218" kern="1200">
          <a:solidFill>
            <a:schemeClr val="tx1"/>
          </a:solidFill>
          <a:latin typeface="+mn-lt"/>
          <a:ea typeface="+mn-ea"/>
          <a:cs typeface="+mn-cs"/>
        </a:defRPr>
      </a:lvl7pPr>
      <a:lvl8pPr marL="7499817" algn="l" defTabSz="2142805" rtl="0" eaLnBrk="1" latinLnBrk="0" hangingPunct="1">
        <a:defRPr sz="4218" kern="1200">
          <a:solidFill>
            <a:schemeClr val="tx1"/>
          </a:solidFill>
          <a:latin typeface="+mn-lt"/>
          <a:ea typeface="+mn-ea"/>
          <a:cs typeface="+mn-cs"/>
        </a:defRPr>
      </a:lvl8pPr>
      <a:lvl9pPr marL="8571220" algn="l" defTabSz="2142805" rtl="0" eaLnBrk="1" latinLnBrk="0" hangingPunct="1">
        <a:defRPr sz="421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41B77CE-45FF-410C-A6A4-45F60729428E}"/>
              </a:ext>
            </a:extLst>
          </p:cNvPr>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1" y="1"/>
            <a:ext cx="9144000" cy="1572051"/>
          </a:xfrm>
          <a:prstGeom prst="rect">
            <a:avLst/>
          </a:prstGeom>
        </p:spPr>
      </p:pic>
      <p:sp>
        <p:nvSpPr>
          <p:cNvPr id="2" name="Title Placeholder 1">
            <a:extLst>
              <a:ext uri="{FF2B5EF4-FFF2-40B4-BE49-F238E27FC236}">
                <a16:creationId xmlns="" xmlns:a16="http://schemas.microsoft.com/office/drawing/2014/main" id="{25A414FC-7002-48C7-9281-89F2672DFEA7}"/>
              </a:ext>
            </a:extLst>
          </p:cNvPr>
          <p:cNvSpPr>
            <a:spLocks noGrp="1"/>
          </p:cNvSpPr>
          <p:nvPr>
            <p:ph type="title"/>
          </p:nvPr>
        </p:nvSpPr>
        <p:spPr>
          <a:xfrm>
            <a:off x="915361" y="249711"/>
            <a:ext cx="6587825" cy="950292"/>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4" name="Slide Number Placeholder 3">
            <a:extLst>
              <a:ext uri="{FF2B5EF4-FFF2-40B4-BE49-F238E27FC236}">
                <a16:creationId xmlns="" xmlns:a16="http://schemas.microsoft.com/office/drawing/2014/main" id="{EDA50249-D6AA-47B7-9DBB-4DA09CBF3CFD}"/>
              </a:ext>
            </a:extLst>
          </p:cNvPr>
          <p:cNvSpPr>
            <a:spLocks noGrp="1"/>
          </p:cNvSpPr>
          <p:nvPr>
            <p:ph type="sldNum" sz="quarter" idx="4"/>
          </p:nvPr>
        </p:nvSpPr>
        <p:spPr>
          <a:xfrm>
            <a:off x="6458090" y="6355651"/>
            <a:ext cx="2057215" cy="364668"/>
          </a:xfrm>
          <a:prstGeom prst="rect">
            <a:avLst/>
          </a:prstGeom>
        </p:spPr>
        <p:txBody>
          <a:bodyPr vert="horz" lIns="91440" tIns="45720" rIns="91440" bIns="45720" rtlCol="0" anchor="ctr"/>
          <a:lstStyle>
            <a:lvl1pPr algn="r">
              <a:defRPr sz="1640">
                <a:solidFill>
                  <a:schemeClr val="tx1">
                    <a:tint val="75000"/>
                  </a:schemeClr>
                </a:solidFill>
                <a:latin typeface="Arial" panose="020B0604020202020204" pitchFamily="34" charset="0"/>
                <a:cs typeface="Arial" panose="020B0604020202020204" pitchFamily="34" charset="0"/>
              </a:defRPr>
            </a:lvl1pPr>
          </a:lstStyle>
          <a:p>
            <a:pPr defTabSz="457200"/>
            <a:fld id="{BFCAC4AF-13F4-4230-A7E6-2D1DEFBC08F0}" type="slidenum">
              <a:rPr lang="en-ZA" smtClean="0">
                <a:solidFill>
                  <a:prstClr val="black">
                    <a:tint val="75000"/>
                  </a:prstClr>
                </a:solidFill>
              </a:rPr>
              <a:pPr defTabSz="457200"/>
              <a:t>‹#›</a:t>
            </a:fld>
            <a:endParaRPr lang="en-ZA" dirty="0">
              <a:solidFill>
                <a:prstClr val="black">
                  <a:tint val="75000"/>
                </a:prstClr>
              </a:solidFill>
            </a:endParaRPr>
          </a:p>
        </p:txBody>
      </p:sp>
    </p:spTree>
    <p:extLst>
      <p:ext uri="{BB962C8B-B14F-4D97-AF65-F5344CB8AC3E}">
        <p14:creationId xmlns:p14="http://schemas.microsoft.com/office/powerpoint/2010/main" val="2158388862"/>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l" defTabSz="2142805" rtl="0" eaLnBrk="1" latinLnBrk="0" hangingPunct="1">
        <a:lnSpc>
          <a:spcPct val="90000"/>
        </a:lnSpc>
        <a:spcBef>
          <a:spcPct val="0"/>
        </a:spcBef>
        <a:buNone/>
        <a:defRPr sz="1992" kern="0" spc="117" baseline="0">
          <a:solidFill>
            <a:schemeClr val="tx2"/>
          </a:solidFill>
          <a:latin typeface="Arial" panose="020B0604020202020204" pitchFamily="34" charset="0"/>
          <a:ea typeface="+mj-ea"/>
          <a:cs typeface="Arial" panose="020B0604020202020204" pitchFamily="34" charset="0"/>
        </a:defRPr>
      </a:lvl1pPr>
    </p:titleStyle>
    <p:bodyStyle>
      <a:lvl1pPr marL="535701" indent="-535701" algn="l" defTabSz="2142805" rtl="0" eaLnBrk="1" latinLnBrk="0" hangingPunct="1">
        <a:lnSpc>
          <a:spcPct val="90000"/>
        </a:lnSpc>
        <a:spcBef>
          <a:spcPts val="2343"/>
        </a:spcBef>
        <a:buFont typeface="Arial" panose="020B0604020202020204" pitchFamily="34" charset="0"/>
        <a:buChar char="•"/>
        <a:defRPr sz="1875" kern="1200">
          <a:solidFill>
            <a:schemeClr val="tx2"/>
          </a:solidFill>
          <a:latin typeface="Arial" panose="020B0604020202020204" pitchFamily="34" charset="0"/>
          <a:ea typeface="+mn-ea"/>
          <a:cs typeface="Arial" panose="020B0604020202020204" pitchFamily="34" charset="0"/>
        </a:defRPr>
      </a:lvl1pPr>
      <a:lvl2pPr marL="1607104" indent="-535701" algn="l" defTabSz="2142805" rtl="0" eaLnBrk="1" latinLnBrk="0" hangingPunct="1">
        <a:lnSpc>
          <a:spcPct val="90000"/>
        </a:lnSpc>
        <a:spcBef>
          <a:spcPts val="1172"/>
        </a:spcBef>
        <a:buFont typeface="Arial" panose="020B0604020202020204" pitchFamily="34" charset="0"/>
        <a:buChar char="•"/>
        <a:defRPr sz="1875" kern="1200">
          <a:solidFill>
            <a:schemeClr val="tx2"/>
          </a:solidFill>
          <a:latin typeface="Arial" panose="020B0604020202020204" pitchFamily="34" charset="0"/>
          <a:ea typeface="+mn-ea"/>
          <a:cs typeface="Arial" panose="020B0604020202020204" pitchFamily="34" charset="0"/>
        </a:defRPr>
      </a:lvl2pPr>
      <a:lvl3pPr marL="2678506" indent="-535701" algn="l" defTabSz="2142805" rtl="0" eaLnBrk="1" latinLnBrk="0" hangingPunct="1">
        <a:lnSpc>
          <a:spcPct val="90000"/>
        </a:lnSpc>
        <a:spcBef>
          <a:spcPts val="1172"/>
        </a:spcBef>
        <a:buFont typeface="Arial" panose="020B0604020202020204" pitchFamily="34" charset="0"/>
        <a:buChar char="•"/>
        <a:defRPr sz="1875" kern="1200">
          <a:solidFill>
            <a:schemeClr val="tx2"/>
          </a:solidFill>
          <a:latin typeface="Arial" panose="020B0604020202020204" pitchFamily="34" charset="0"/>
          <a:ea typeface="+mn-ea"/>
          <a:cs typeface="Arial" panose="020B0604020202020204" pitchFamily="34" charset="0"/>
        </a:defRPr>
      </a:lvl3pPr>
      <a:lvl4pPr marL="3749909" indent="-535701" algn="l" defTabSz="2142805" rtl="0" eaLnBrk="1" latinLnBrk="0" hangingPunct="1">
        <a:lnSpc>
          <a:spcPct val="90000"/>
        </a:lnSpc>
        <a:spcBef>
          <a:spcPts val="1172"/>
        </a:spcBef>
        <a:buFont typeface="Arial" panose="020B0604020202020204" pitchFamily="34" charset="0"/>
        <a:buChar char="•"/>
        <a:defRPr sz="1875" kern="1200">
          <a:solidFill>
            <a:schemeClr val="tx2"/>
          </a:solidFill>
          <a:latin typeface="Arial" panose="020B0604020202020204" pitchFamily="34" charset="0"/>
          <a:ea typeface="+mn-ea"/>
          <a:cs typeface="Arial" panose="020B0604020202020204" pitchFamily="34" charset="0"/>
        </a:defRPr>
      </a:lvl4pPr>
      <a:lvl5pPr marL="4821311" indent="-535701" algn="l" defTabSz="2142805" rtl="0" eaLnBrk="1" latinLnBrk="0" hangingPunct="1">
        <a:lnSpc>
          <a:spcPct val="90000"/>
        </a:lnSpc>
        <a:spcBef>
          <a:spcPts val="1172"/>
        </a:spcBef>
        <a:buFont typeface="Arial" panose="020B0604020202020204" pitchFamily="34" charset="0"/>
        <a:buChar char="•"/>
        <a:defRPr sz="1875" kern="1200">
          <a:solidFill>
            <a:schemeClr val="tx2"/>
          </a:solidFill>
          <a:latin typeface="Arial" panose="020B0604020202020204" pitchFamily="34" charset="0"/>
          <a:ea typeface="+mn-ea"/>
          <a:cs typeface="Arial" panose="020B0604020202020204" pitchFamily="34" charset="0"/>
        </a:defRPr>
      </a:lvl5pPr>
      <a:lvl6pPr marL="5892714" indent="-535701" algn="l" defTabSz="2142805" rtl="0" eaLnBrk="1" latinLnBrk="0" hangingPunct="1">
        <a:lnSpc>
          <a:spcPct val="90000"/>
        </a:lnSpc>
        <a:spcBef>
          <a:spcPts val="1172"/>
        </a:spcBef>
        <a:buFont typeface="Arial" panose="020B0604020202020204" pitchFamily="34" charset="0"/>
        <a:buChar char="•"/>
        <a:defRPr sz="4218" kern="1200">
          <a:solidFill>
            <a:schemeClr val="tx1"/>
          </a:solidFill>
          <a:latin typeface="+mn-lt"/>
          <a:ea typeface="+mn-ea"/>
          <a:cs typeface="+mn-cs"/>
        </a:defRPr>
      </a:lvl6pPr>
      <a:lvl7pPr marL="6964116" indent="-535701" algn="l" defTabSz="2142805" rtl="0" eaLnBrk="1" latinLnBrk="0" hangingPunct="1">
        <a:lnSpc>
          <a:spcPct val="90000"/>
        </a:lnSpc>
        <a:spcBef>
          <a:spcPts val="1172"/>
        </a:spcBef>
        <a:buFont typeface="Arial" panose="020B0604020202020204" pitchFamily="34" charset="0"/>
        <a:buChar char="•"/>
        <a:defRPr sz="4218" kern="1200">
          <a:solidFill>
            <a:schemeClr val="tx1"/>
          </a:solidFill>
          <a:latin typeface="+mn-lt"/>
          <a:ea typeface="+mn-ea"/>
          <a:cs typeface="+mn-cs"/>
        </a:defRPr>
      </a:lvl7pPr>
      <a:lvl8pPr marL="8035519" indent="-535701" algn="l" defTabSz="2142805" rtl="0" eaLnBrk="1" latinLnBrk="0" hangingPunct="1">
        <a:lnSpc>
          <a:spcPct val="90000"/>
        </a:lnSpc>
        <a:spcBef>
          <a:spcPts val="1172"/>
        </a:spcBef>
        <a:buFont typeface="Arial" panose="020B0604020202020204" pitchFamily="34" charset="0"/>
        <a:buChar char="•"/>
        <a:defRPr sz="4218" kern="1200">
          <a:solidFill>
            <a:schemeClr val="tx1"/>
          </a:solidFill>
          <a:latin typeface="+mn-lt"/>
          <a:ea typeface="+mn-ea"/>
          <a:cs typeface="+mn-cs"/>
        </a:defRPr>
      </a:lvl8pPr>
      <a:lvl9pPr marL="9106921" indent="-535701" algn="l" defTabSz="2142805" rtl="0" eaLnBrk="1" latinLnBrk="0" hangingPunct="1">
        <a:lnSpc>
          <a:spcPct val="90000"/>
        </a:lnSpc>
        <a:spcBef>
          <a:spcPts val="1172"/>
        </a:spcBef>
        <a:buFont typeface="Arial" panose="020B0604020202020204" pitchFamily="34" charset="0"/>
        <a:buChar char="•"/>
        <a:defRPr sz="4218" kern="1200">
          <a:solidFill>
            <a:schemeClr val="tx1"/>
          </a:solidFill>
          <a:latin typeface="+mn-lt"/>
          <a:ea typeface="+mn-ea"/>
          <a:cs typeface="+mn-cs"/>
        </a:defRPr>
      </a:lvl9pPr>
    </p:bodyStyle>
    <p:otherStyle>
      <a:defPPr>
        <a:defRPr lang="en-US"/>
      </a:defPPr>
      <a:lvl1pPr marL="0" algn="l" defTabSz="2142805" rtl="0" eaLnBrk="1" latinLnBrk="0" hangingPunct="1">
        <a:defRPr sz="4218" kern="1200">
          <a:solidFill>
            <a:schemeClr val="tx1"/>
          </a:solidFill>
          <a:latin typeface="+mn-lt"/>
          <a:ea typeface="+mn-ea"/>
          <a:cs typeface="+mn-cs"/>
        </a:defRPr>
      </a:lvl1pPr>
      <a:lvl2pPr marL="1071402" algn="l" defTabSz="2142805" rtl="0" eaLnBrk="1" latinLnBrk="0" hangingPunct="1">
        <a:defRPr sz="4218" kern="1200">
          <a:solidFill>
            <a:schemeClr val="tx1"/>
          </a:solidFill>
          <a:latin typeface="+mn-lt"/>
          <a:ea typeface="+mn-ea"/>
          <a:cs typeface="+mn-cs"/>
        </a:defRPr>
      </a:lvl2pPr>
      <a:lvl3pPr marL="2142805" algn="l" defTabSz="2142805" rtl="0" eaLnBrk="1" latinLnBrk="0" hangingPunct="1">
        <a:defRPr sz="4218" kern="1200">
          <a:solidFill>
            <a:schemeClr val="tx1"/>
          </a:solidFill>
          <a:latin typeface="+mn-lt"/>
          <a:ea typeface="+mn-ea"/>
          <a:cs typeface="+mn-cs"/>
        </a:defRPr>
      </a:lvl3pPr>
      <a:lvl4pPr marL="3214207" algn="l" defTabSz="2142805" rtl="0" eaLnBrk="1" latinLnBrk="0" hangingPunct="1">
        <a:defRPr sz="4218" kern="1200">
          <a:solidFill>
            <a:schemeClr val="tx1"/>
          </a:solidFill>
          <a:latin typeface="+mn-lt"/>
          <a:ea typeface="+mn-ea"/>
          <a:cs typeface="+mn-cs"/>
        </a:defRPr>
      </a:lvl4pPr>
      <a:lvl5pPr marL="4285610" algn="l" defTabSz="2142805" rtl="0" eaLnBrk="1" latinLnBrk="0" hangingPunct="1">
        <a:defRPr sz="4218" kern="1200">
          <a:solidFill>
            <a:schemeClr val="tx1"/>
          </a:solidFill>
          <a:latin typeface="+mn-lt"/>
          <a:ea typeface="+mn-ea"/>
          <a:cs typeface="+mn-cs"/>
        </a:defRPr>
      </a:lvl5pPr>
      <a:lvl6pPr marL="5357012" algn="l" defTabSz="2142805" rtl="0" eaLnBrk="1" latinLnBrk="0" hangingPunct="1">
        <a:defRPr sz="4218" kern="1200">
          <a:solidFill>
            <a:schemeClr val="tx1"/>
          </a:solidFill>
          <a:latin typeface="+mn-lt"/>
          <a:ea typeface="+mn-ea"/>
          <a:cs typeface="+mn-cs"/>
        </a:defRPr>
      </a:lvl6pPr>
      <a:lvl7pPr marL="6428415" algn="l" defTabSz="2142805" rtl="0" eaLnBrk="1" latinLnBrk="0" hangingPunct="1">
        <a:defRPr sz="4218" kern="1200">
          <a:solidFill>
            <a:schemeClr val="tx1"/>
          </a:solidFill>
          <a:latin typeface="+mn-lt"/>
          <a:ea typeface="+mn-ea"/>
          <a:cs typeface="+mn-cs"/>
        </a:defRPr>
      </a:lvl7pPr>
      <a:lvl8pPr marL="7499817" algn="l" defTabSz="2142805" rtl="0" eaLnBrk="1" latinLnBrk="0" hangingPunct="1">
        <a:defRPr sz="4218" kern="1200">
          <a:solidFill>
            <a:schemeClr val="tx1"/>
          </a:solidFill>
          <a:latin typeface="+mn-lt"/>
          <a:ea typeface="+mn-ea"/>
          <a:cs typeface="+mn-cs"/>
        </a:defRPr>
      </a:lvl8pPr>
      <a:lvl9pPr marL="8571220" algn="l" defTabSz="2142805" rtl="0" eaLnBrk="1" latinLnBrk="0" hangingPunct="1">
        <a:defRPr sz="42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xmlns="" id="{79971B65-691C-4A1A-BCD8-171ABB8DDB01}"/>
              </a:ext>
            </a:extLst>
          </p:cNvPr>
          <p:cNvSpPr>
            <a:spLocks noGrp="1"/>
          </p:cNvSpPr>
          <p:nvPr>
            <p:ph type="title"/>
          </p:nvPr>
        </p:nvSpPr>
        <p:spPr>
          <a:xfrm>
            <a:off x="1943100" y="3755417"/>
            <a:ext cx="6915150" cy="682733"/>
          </a:xfrm>
        </p:spPr>
        <p:txBody>
          <a:bodyPr/>
          <a:lstStyle/>
          <a:p>
            <a:r>
              <a:rPr lang="en-ZA" dirty="0" smtClean="0"/>
              <a:t>W</a:t>
            </a:r>
            <a:r>
              <a:rPr lang="en-ZA" dirty="0" smtClean="0"/>
              <a:t>inemaking </a:t>
            </a:r>
            <a:r>
              <a:rPr lang="en-ZA" dirty="0"/>
              <a:t>practices for best in class results in a changing </a:t>
            </a:r>
            <a:r>
              <a:rPr lang="en-ZA" dirty="0" smtClean="0"/>
              <a:t>environment</a:t>
            </a:r>
            <a:br>
              <a:rPr lang="en-ZA" dirty="0" smtClean="0"/>
            </a:br>
            <a:r>
              <a:rPr lang="en-ZA" dirty="0" smtClean="0"/>
              <a:t>                                                        </a:t>
            </a:r>
            <a:r>
              <a:rPr lang="en-ZA" sz="1600" dirty="0" smtClean="0"/>
              <a:t>Niel Groenewald </a:t>
            </a:r>
            <a:endParaRPr lang="en-ZA"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075" y="5502178"/>
            <a:ext cx="1306513" cy="1306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100" y="5502178"/>
            <a:ext cx="3506600" cy="1247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50" y="5715418"/>
            <a:ext cx="1421595" cy="880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8373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200" dirty="0"/>
              <a:t>Cellar practices - </a:t>
            </a:r>
            <a:r>
              <a:rPr lang="en-ZA" sz="2200" dirty="0" smtClean="0"/>
              <a:t>Harvesting</a:t>
            </a:r>
            <a:endParaRPr lang="en-ZA" sz="2200" dirty="0"/>
          </a:p>
        </p:txBody>
      </p:sp>
      <p:sp>
        <p:nvSpPr>
          <p:cNvPr id="5" name="Slide Number Placeholder 4"/>
          <p:cNvSpPr>
            <a:spLocks noGrp="1"/>
          </p:cNvSpPr>
          <p:nvPr>
            <p:ph type="sldNum" sz="quarter" idx="4"/>
          </p:nvPr>
        </p:nvSpPr>
        <p:spPr/>
        <p:txBody>
          <a:bodyPr/>
          <a:lstStyle/>
          <a:p>
            <a:fld id="{5868CE20-AE8F-4C36-897B-E3EE912F24C1}" type="slidenum">
              <a:rPr lang="en-ZA" smtClean="0">
                <a:solidFill>
                  <a:prstClr val="black"/>
                </a:solidFill>
              </a:rPr>
              <a:pPr/>
              <a:t>10</a:t>
            </a:fld>
            <a:endParaRPr lang="en-ZA" dirty="0">
              <a:solidFill>
                <a:prstClr val="black"/>
              </a:solidFill>
            </a:endParaRPr>
          </a:p>
        </p:txBody>
      </p:sp>
      <p:sp>
        <p:nvSpPr>
          <p:cNvPr id="9" name="Text Placeholder 3"/>
          <p:cNvSpPr>
            <a:spLocks noGrp="1"/>
          </p:cNvSpPr>
          <p:nvPr>
            <p:ph type="body" sz="quarter" idx="11"/>
          </p:nvPr>
        </p:nvSpPr>
        <p:spPr>
          <a:xfrm>
            <a:off x="532199" y="1480471"/>
            <a:ext cx="3997271" cy="4420674"/>
          </a:xfrm>
        </p:spPr>
        <p:txBody>
          <a:bodyPr/>
          <a:lstStyle/>
          <a:p>
            <a:pPr marL="342900" indent="-342900"/>
            <a:r>
              <a:rPr lang="en-ZA" sz="2000" dirty="0" smtClean="0"/>
              <a:t>Up to 3 passes: optimum ripeness</a:t>
            </a:r>
          </a:p>
          <a:p>
            <a:pPr marL="342900" indent="-342900"/>
            <a:r>
              <a:rPr lang="en-ZA" sz="2000" dirty="0" smtClean="0"/>
              <a:t>10 </a:t>
            </a:r>
            <a:r>
              <a:rPr lang="en-ZA" sz="2000" dirty="0"/>
              <a:t>– 20 kg </a:t>
            </a:r>
            <a:r>
              <a:rPr lang="en-ZA" sz="2000" dirty="0" smtClean="0"/>
              <a:t>lug boxes</a:t>
            </a:r>
          </a:p>
          <a:p>
            <a:pPr marL="342900" indent="-342900"/>
            <a:r>
              <a:rPr lang="en-ZA" sz="2000" dirty="0" smtClean="0"/>
              <a:t>100% hand picked</a:t>
            </a:r>
          </a:p>
          <a:p>
            <a:pPr marL="342900" indent="-342900"/>
            <a:r>
              <a:rPr lang="en-ZA" sz="2000" dirty="0" smtClean="0"/>
              <a:t>Grapes harvest cool or cooled down</a:t>
            </a:r>
          </a:p>
          <a:p>
            <a:pPr marL="342900" indent="-342900"/>
            <a:r>
              <a:rPr lang="en-ZA" sz="2000" dirty="0" smtClean="0"/>
              <a:t>Whole bunch pressed - 24 skin contact</a:t>
            </a:r>
          </a:p>
          <a:p>
            <a:pPr marL="342900" indent="-342900"/>
            <a:r>
              <a:rPr lang="en-ZA" sz="2000" dirty="0" smtClean="0"/>
              <a:t>Free run only</a:t>
            </a:r>
          </a:p>
          <a:p>
            <a:pPr marL="342900" indent="-342900"/>
            <a:r>
              <a:rPr lang="en-ZA" sz="2000" dirty="0" smtClean="0"/>
              <a:t>Cold settling </a:t>
            </a:r>
          </a:p>
          <a:p>
            <a:pPr marL="342900" indent="-342900"/>
            <a:endParaRPr lang="en-ZA"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9321" y="1382232"/>
            <a:ext cx="3384439" cy="5076659"/>
          </a:xfrm>
          <a:prstGeom prst="rect">
            <a:avLst/>
          </a:prstGeom>
        </p:spPr>
      </p:pic>
    </p:spTree>
    <p:extLst>
      <p:ext uri="{BB962C8B-B14F-4D97-AF65-F5344CB8AC3E}">
        <p14:creationId xmlns:p14="http://schemas.microsoft.com/office/powerpoint/2010/main" val="397825755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200" dirty="0"/>
              <a:t>Cellar practices - </a:t>
            </a:r>
            <a:r>
              <a:rPr lang="en-ZA" sz="2200" dirty="0" smtClean="0"/>
              <a:t>Fermentation</a:t>
            </a:r>
            <a:endParaRPr lang="en-ZA" sz="2200" dirty="0"/>
          </a:p>
        </p:txBody>
      </p:sp>
      <p:sp>
        <p:nvSpPr>
          <p:cNvPr id="5" name="Slide Number Placeholder 4"/>
          <p:cNvSpPr>
            <a:spLocks noGrp="1"/>
          </p:cNvSpPr>
          <p:nvPr>
            <p:ph type="sldNum" sz="quarter" idx="4"/>
          </p:nvPr>
        </p:nvSpPr>
        <p:spPr/>
        <p:txBody>
          <a:bodyPr/>
          <a:lstStyle/>
          <a:p>
            <a:fld id="{5868CE20-AE8F-4C36-897B-E3EE912F24C1}" type="slidenum">
              <a:rPr lang="en-ZA" smtClean="0">
                <a:solidFill>
                  <a:prstClr val="black"/>
                </a:solidFill>
              </a:rPr>
              <a:pPr/>
              <a:t>11</a:t>
            </a:fld>
            <a:endParaRPr lang="en-ZA" dirty="0">
              <a:solidFill>
                <a:prstClr val="black"/>
              </a:solidFill>
            </a:endParaRPr>
          </a:p>
        </p:txBody>
      </p:sp>
      <mc:AlternateContent xmlns:mc="http://schemas.openxmlformats.org/markup-compatibility/2006">
        <mc:Choice xmlns:a14="http://schemas.microsoft.com/office/drawing/2010/main" Requires="a14">
          <p:sp>
            <p:nvSpPr>
              <p:cNvPr id="9" name="Text Placeholder 3"/>
              <p:cNvSpPr>
                <a:spLocks noGrp="1"/>
              </p:cNvSpPr>
              <p:nvPr>
                <p:ph type="body" sz="quarter" idx="11"/>
              </p:nvPr>
            </p:nvSpPr>
            <p:spPr>
              <a:xfrm>
                <a:off x="269595" y="1321549"/>
                <a:ext cx="4337513" cy="5388162"/>
              </a:xfrm>
            </p:spPr>
            <p:txBody>
              <a:bodyPr/>
              <a:lstStyle/>
              <a:p>
                <a:pPr marL="342900" indent="-342900"/>
                <a:r>
                  <a:rPr lang="en-ZA" sz="2000" dirty="0" smtClean="0"/>
                  <a:t>Creating building blocks </a:t>
                </a:r>
              </a:p>
              <a:p>
                <a:pPr marL="342900" indent="-342900"/>
                <a:r>
                  <a:rPr lang="en-ZA" sz="2000" dirty="0" smtClean="0"/>
                  <a:t>All wines had oak component</a:t>
                </a:r>
              </a:p>
              <a:p>
                <a:pPr marL="342900" indent="-342900"/>
                <a:r>
                  <a:rPr lang="en-ZA" sz="2000" dirty="0" smtClean="0"/>
                  <a:t>Temp: 15-18 </a:t>
                </a:r>
                <a14:m>
                  <m:oMath xmlns:m="http://schemas.openxmlformats.org/officeDocument/2006/math">
                    <m:r>
                      <a:rPr lang="en-ZA" sz="2000" i="1">
                        <a:latin typeface="Cambria Math"/>
                        <a:ea typeface="Cambria Math"/>
                      </a:rPr>
                      <m:t>℃</m:t>
                    </m:r>
                  </m:oMath>
                </a14:m>
                <a:r>
                  <a:rPr lang="en-ZA" sz="2000" dirty="0" smtClean="0"/>
                  <a:t>; 18-23 </a:t>
                </a:r>
                <a14:m>
                  <m:oMath xmlns:m="http://schemas.openxmlformats.org/officeDocument/2006/math">
                    <m:r>
                      <a:rPr lang="en-ZA" sz="2000" i="1" smtClean="0">
                        <a:latin typeface="Cambria Math"/>
                        <a:ea typeface="Cambria Math"/>
                      </a:rPr>
                      <m:t>℃</m:t>
                    </m:r>
                  </m:oMath>
                </a14:m>
                <a:endParaRPr lang="en-ZA" sz="2000" dirty="0"/>
              </a:p>
              <a:p>
                <a:pPr marL="342900" indent="-342900"/>
                <a:r>
                  <a:rPr lang="en-ZA" sz="2000" dirty="0" smtClean="0"/>
                  <a:t>Yeast: Natural, inoculated</a:t>
                </a:r>
              </a:p>
              <a:p>
                <a:pPr marL="342900" indent="-342900"/>
                <a:r>
                  <a:rPr lang="en-ZA" sz="2000" dirty="0" smtClean="0"/>
                  <a:t>FO Barrel, 225L, 300L, 500L, 600L, 2500L Foudre, Amphora, Concrete eggs</a:t>
                </a:r>
              </a:p>
              <a:p>
                <a:pPr marL="342900" indent="-342900"/>
                <a:r>
                  <a:rPr lang="en-ZA" sz="2000" dirty="0" smtClean="0"/>
                  <a:t>Older barrels and less new wood contact. Portray sense of place, more texture </a:t>
                </a:r>
              </a:p>
              <a:p>
                <a:pPr marL="342900" indent="-342900"/>
                <a:r>
                  <a:rPr lang="en-ZA" sz="2000" dirty="0" smtClean="0"/>
                  <a:t>Skin fermentation and carbonic maceration used</a:t>
                </a:r>
                <a:endParaRPr lang="en-ZA" sz="2000" dirty="0"/>
              </a:p>
            </p:txBody>
          </p:sp>
        </mc:Choice>
        <mc:Fallback>
          <p:sp>
            <p:nvSpPr>
              <p:cNvPr id="9" name="Text Placeholder 3"/>
              <p:cNvSpPr>
                <a:spLocks noGrp="1" noRot="1" noChangeAspect="1" noMove="1" noResize="1" noEditPoints="1" noAdjustHandles="1" noChangeArrowheads="1" noChangeShapeType="1" noTextEdit="1"/>
              </p:cNvSpPr>
              <p:nvPr>
                <p:ph type="body" sz="quarter" idx="11"/>
              </p:nvPr>
            </p:nvSpPr>
            <p:spPr>
              <a:xfrm>
                <a:off x="269595" y="1321549"/>
                <a:ext cx="4337513" cy="5388162"/>
              </a:xfrm>
              <a:blipFill rotWithShape="1">
                <a:blip r:embed="rId3"/>
                <a:stretch>
                  <a:fillRect l="-1124" t="-1018" r="-421"/>
                </a:stretch>
              </a:blipFill>
            </p:spPr>
            <p:txBody>
              <a:bodyPr/>
              <a:lstStyle/>
              <a:p>
                <a:r>
                  <a:rPr lang="en-ZA">
                    <a:noFill/>
                  </a:rPr>
                  <a:t> </a:t>
                </a:r>
              </a:p>
            </p:txBody>
          </p:sp>
        </mc:Fallback>
      </mc:AlternateContent>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7113" y="1934080"/>
            <a:ext cx="4285966" cy="4285966"/>
          </a:xfrm>
          <a:prstGeom prst="rect">
            <a:avLst/>
          </a:prstGeom>
        </p:spPr>
      </p:pic>
    </p:spTree>
    <p:extLst>
      <p:ext uri="{BB962C8B-B14F-4D97-AF65-F5344CB8AC3E}">
        <p14:creationId xmlns:p14="http://schemas.microsoft.com/office/powerpoint/2010/main" val="195729714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200" dirty="0"/>
              <a:t>Cellar</a:t>
            </a:r>
            <a:r>
              <a:rPr lang="en-ZA" dirty="0"/>
              <a:t> practices - </a:t>
            </a:r>
            <a:r>
              <a:rPr lang="en-ZA" dirty="0" smtClean="0"/>
              <a:t>Fermentation…continue</a:t>
            </a:r>
            <a:endParaRPr lang="en-ZA" dirty="0"/>
          </a:p>
        </p:txBody>
      </p:sp>
      <p:sp>
        <p:nvSpPr>
          <p:cNvPr id="5" name="Slide Number Placeholder 4"/>
          <p:cNvSpPr>
            <a:spLocks noGrp="1"/>
          </p:cNvSpPr>
          <p:nvPr>
            <p:ph type="sldNum" sz="quarter" idx="4"/>
          </p:nvPr>
        </p:nvSpPr>
        <p:spPr/>
        <p:txBody>
          <a:bodyPr/>
          <a:lstStyle/>
          <a:p>
            <a:fld id="{5868CE20-AE8F-4C36-897B-E3EE912F24C1}" type="slidenum">
              <a:rPr lang="en-ZA" smtClean="0">
                <a:solidFill>
                  <a:prstClr val="black"/>
                </a:solidFill>
              </a:rPr>
              <a:pPr/>
              <a:t>12</a:t>
            </a:fld>
            <a:endParaRPr lang="en-ZA" dirty="0">
              <a:solidFill>
                <a:prstClr val="black"/>
              </a:solidFill>
            </a:endParaRPr>
          </a:p>
        </p:txBody>
      </p:sp>
      <p:sp>
        <p:nvSpPr>
          <p:cNvPr id="3" name="Text Placeholder 2"/>
          <p:cNvSpPr>
            <a:spLocks noGrp="1"/>
          </p:cNvSpPr>
          <p:nvPr>
            <p:ph type="body" sz="quarter" idx="11"/>
          </p:nvPr>
        </p:nvSpPr>
        <p:spPr/>
        <p:txBody>
          <a:bodyPr/>
          <a:lstStyle/>
          <a:p>
            <a:endParaRPr lang="en-ZA" dirty="0"/>
          </a:p>
        </p:txBody>
      </p:sp>
      <p:pic>
        <p:nvPicPr>
          <p:cNvPr id="8"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03" y="1369654"/>
            <a:ext cx="8262128" cy="5108333"/>
          </a:xfrm>
          <a:prstGeom prst="rect">
            <a:avLst/>
          </a:prstGeom>
        </p:spPr>
      </p:pic>
    </p:spTree>
    <p:extLst>
      <p:ext uri="{BB962C8B-B14F-4D97-AF65-F5344CB8AC3E}">
        <p14:creationId xmlns:p14="http://schemas.microsoft.com/office/powerpoint/2010/main" val="696095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200" dirty="0"/>
              <a:t>Cellar practices - </a:t>
            </a:r>
            <a:r>
              <a:rPr lang="en-ZA" sz="2200" dirty="0" smtClean="0"/>
              <a:t>Fermentation…continue</a:t>
            </a:r>
            <a:endParaRPr lang="en-ZA" sz="2200" dirty="0"/>
          </a:p>
        </p:txBody>
      </p:sp>
      <p:sp>
        <p:nvSpPr>
          <p:cNvPr id="5" name="Slide Number Placeholder 4"/>
          <p:cNvSpPr>
            <a:spLocks noGrp="1"/>
          </p:cNvSpPr>
          <p:nvPr>
            <p:ph type="sldNum" sz="quarter" idx="4"/>
          </p:nvPr>
        </p:nvSpPr>
        <p:spPr/>
        <p:txBody>
          <a:bodyPr/>
          <a:lstStyle/>
          <a:p>
            <a:fld id="{5868CE20-AE8F-4C36-897B-E3EE912F24C1}" type="slidenum">
              <a:rPr lang="en-ZA" smtClean="0">
                <a:solidFill>
                  <a:prstClr val="black"/>
                </a:solidFill>
              </a:rPr>
              <a:pPr/>
              <a:t>13</a:t>
            </a:fld>
            <a:endParaRPr lang="en-ZA" dirty="0">
              <a:solidFill>
                <a:prstClr val="black"/>
              </a:solidFill>
            </a:endParaRPr>
          </a:p>
        </p:txBody>
      </p:sp>
      <p:sp>
        <p:nvSpPr>
          <p:cNvPr id="3" name="Text Placeholder 2"/>
          <p:cNvSpPr>
            <a:spLocks noGrp="1"/>
          </p:cNvSpPr>
          <p:nvPr>
            <p:ph type="body" sz="quarter" idx="11"/>
          </p:nvPr>
        </p:nvSpPr>
        <p:spPr/>
        <p:txBody>
          <a:bodyPr/>
          <a:lstStyle/>
          <a:p>
            <a:endParaRPr lang="en-Z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885" y="1573618"/>
            <a:ext cx="7368649" cy="4556928"/>
          </a:xfrm>
          <a:prstGeom prst="rect">
            <a:avLst/>
          </a:prstGeom>
        </p:spPr>
      </p:pic>
    </p:spTree>
    <p:extLst>
      <p:ext uri="{BB962C8B-B14F-4D97-AF65-F5344CB8AC3E}">
        <p14:creationId xmlns:p14="http://schemas.microsoft.com/office/powerpoint/2010/main" val="19421918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200" dirty="0"/>
              <a:t>Cellar practices - </a:t>
            </a:r>
            <a:r>
              <a:rPr lang="en-ZA" sz="2200" dirty="0" smtClean="0"/>
              <a:t>MLF / Lees contact</a:t>
            </a:r>
            <a:endParaRPr lang="en-ZA" sz="2200" dirty="0"/>
          </a:p>
        </p:txBody>
      </p:sp>
      <p:sp>
        <p:nvSpPr>
          <p:cNvPr id="5" name="Slide Number Placeholder 4"/>
          <p:cNvSpPr>
            <a:spLocks noGrp="1"/>
          </p:cNvSpPr>
          <p:nvPr>
            <p:ph type="sldNum" sz="quarter" idx="4"/>
          </p:nvPr>
        </p:nvSpPr>
        <p:spPr/>
        <p:txBody>
          <a:bodyPr/>
          <a:lstStyle/>
          <a:p>
            <a:fld id="{5868CE20-AE8F-4C36-897B-E3EE912F24C1}" type="slidenum">
              <a:rPr lang="en-ZA" smtClean="0">
                <a:solidFill>
                  <a:prstClr val="black"/>
                </a:solidFill>
              </a:rPr>
              <a:pPr/>
              <a:t>14</a:t>
            </a:fld>
            <a:endParaRPr lang="en-ZA" dirty="0">
              <a:solidFill>
                <a:prstClr val="black"/>
              </a:solidFill>
            </a:endParaRPr>
          </a:p>
        </p:txBody>
      </p:sp>
      <p:sp>
        <p:nvSpPr>
          <p:cNvPr id="9" name="Text Placeholder 3"/>
          <p:cNvSpPr>
            <a:spLocks noGrp="1"/>
          </p:cNvSpPr>
          <p:nvPr>
            <p:ph type="body" sz="quarter" idx="11"/>
          </p:nvPr>
        </p:nvSpPr>
        <p:spPr>
          <a:xfrm>
            <a:off x="173902" y="1810647"/>
            <a:ext cx="4337513" cy="5388162"/>
          </a:xfrm>
        </p:spPr>
        <p:txBody>
          <a:bodyPr/>
          <a:lstStyle/>
          <a:p>
            <a:pPr marL="342900" indent="-342900"/>
            <a:r>
              <a:rPr lang="en-ZA" sz="2000" dirty="0" smtClean="0"/>
              <a:t>All the winning wines – extend lees contact</a:t>
            </a:r>
          </a:p>
          <a:p>
            <a:pPr marL="342900" indent="-342900"/>
            <a:r>
              <a:rPr lang="en-ZA" sz="2000" dirty="0" smtClean="0"/>
              <a:t>From 2 – 16 months</a:t>
            </a:r>
          </a:p>
          <a:p>
            <a:pPr marL="342900" indent="-342900"/>
            <a:r>
              <a:rPr lang="en-ZA" sz="2000" dirty="0" smtClean="0"/>
              <a:t>Adds mouth feel and complexity</a:t>
            </a:r>
          </a:p>
          <a:p>
            <a:pPr marL="342900" indent="-342900"/>
            <a:r>
              <a:rPr lang="en-ZA" sz="2000" dirty="0" smtClean="0"/>
              <a:t>Adds body and structure</a:t>
            </a:r>
          </a:p>
          <a:p>
            <a:pPr marL="342900" indent="-342900"/>
            <a:r>
              <a:rPr lang="en-ZA" sz="2000" dirty="0" smtClean="0"/>
              <a:t>Protects fresh fruit</a:t>
            </a:r>
            <a:endParaRPr lang="en-ZA" sz="2000" dirty="0"/>
          </a:p>
          <a:p>
            <a:pPr marL="342900" indent="-342900"/>
            <a:r>
              <a:rPr lang="en-ZA" sz="2000" dirty="0" smtClean="0"/>
              <a:t>No intentional MLF stimulated</a:t>
            </a:r>
            <a:endParaRPr lang="en-ZA"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776" y="1733107"/>
            <a:ext cx="4578359" cy="4206611"/>
          </a:xfrm>
          <a:prstGeom prst="rect">
            <a:avLst/>
          </a:prstGeom>
        </p:spPr>
      </p:pic>
    </p:spTree>
    <p:extLst>
      <p:ext uri="{BB962C8B-B14F-4D97-AF65-F5344CB8AC3E}">
        <p14:creationId xmlns:p14="http://schemas.microsoft.com/office/powerpoint/2010/main" val="9643424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200" dirty="0"/>
              <a:t>Cellar practices - </a:t>
            </a:r>
            <a:r>
              <a:rPr lang="en-ZA" sz="2200" dirty="0" smtClean="0"/>
              <a:t>Preparation for bottling</a:t>
            </a:r>
            <a:endParaRPr lang="en-ZA" sz="2200" dirty="0"/>
          </a:p>
        </p:txBody>
      </p:sp>
      <p:sp>
        <p:nvSpPr>
          <p:cNvPr id="5" name="Slide Number Placeholder 4"/>
          <p:cNvSpPr>
            <a:spLocks noGrp="1"/>
          </p:cNvSpPr>
          <p:nvPr>
            <p:ph type="sldNum" sz="quarter" idx="4"/>
          </p:nvPr>
        </p:nvSpPr>
        <p:spPr/>
        <p:txBody>
          <a:bodyPr/>
          <a:lstStyle/>
          <a:p>
            <a:fld id="{5868CE20-AE8F-4C36-897B-E3EE912F24C1}" type="slidenum">
              <a:rPr lang="en-ZA" smtClean="0">
                <a:solidFill>
                  <a:prstClr val="black"/>
                </a:solidFill>
              </a:rPr>
              <a:pPr/>
              <a:t>15</a:t>
            </a:fld>
            <a:endParaRPr lang="en-ZA" dirty="0">
              <a:solidFill>
                <a:prstClr val="black"/>
              </a:solidFill>
            </a:endParaRPr>
          </a:p>
        </p:txBody>
      </p:sp>
      <p:sp>
        <p:nvSpPr>
          <p:cNvPr id="9" name="Text Placeholder 3"/>
          <p:cNvSpPr>
            <a:spLocks noGrp="1"/>
          </p:cNvSpPr>
          <p:nvPr>
            <p:ph type="body" sz="quarter" idx="11"/>
          </p:nvPr>
        </p:nvSpPr>
        <p:spPr>
          <a:xfrm>
            <a:off x="173902" y="1810647"/>
            <a:ext cx="4337513" cy="5388162"/>
          </a:xfrm>
        </p:spPr>
        <p:txBody>
          <a:bodyPr/>
          <a:lstStyle/>
          <a:p>
            <a:pPr marL="342900" indent="-342900"/>
            <a:r>
              <a:rPr lang="en-ZA" sz="2000" dirty="0" smtClean="0"/>
              <a:t>Minimum finings</a:t>
            </a:r>
          </a:p>
          <a:p>
            <a:pPr marL="342900" indent="-342900"/>
            <a:r>
              <a:rPr lang="en-ZA" sz="2000" dirty="0" smtClean="0"/>
              <a:t>Minimum filtration</a:t>
            </a:r>
          </a:p>
          <a:p>
            <a:pPr marL="342900" indent="-342900"/>
            <a:r>
              <a:rPr lang="en-ZA" sz="2000" dirty="0" smtClean="0"/>
              <a:t>CMC instead of cold stabilization</a:t>
            </a:r>
          </a:p>
          <a:p>
            <a:pPr marL="342900" indent="-342900"/>
            <a:r>
              <a:rPr lang="en-ZA" sz="2000" dirty="0" smtClean="0"/>
              <a:t>Dissolved oxygen monitored</a:t>
            </a:r>
          </a:p>
          <a:p>
            <a:pPr marL="342900" indent="-342900"/>
            <a:r>
              <a:rPr lang="en-ZA" sz="2000" dirty="0" smtClean="0"/>
              <a:t>Dissolved CO2 of less than 0.8g/L</a:t>
            </a:r>
          </a:p>
          <a:p>
            <a:pPr marL="342900" indent="-342900"/>
            <a:r>
              <a:rPr lang="en-ZA" sz="2000" dirty="0" smtClean="0"/>
              <a:t>Bottled aged for 2-6 months prior to release</a:t>
            </a:r>
          </a:p>
          <a:p>
            <a:pPr marL="342900" indent="-342900"/>
            <a:endParaRPr lang="en-ZA" sz="2000" dirty="0" smtClean="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12479" y="1793352"/>
            <a:ext cx="4503883" cy="4075819"/>
          </a:xfrm>
          <a:prstGeom prst="rect">
            <a:avLst/>
          </a:prstGeom>
        </p:spPr>
      </p:pic>
    </p:spTree>
    <p:extLst>
      <p:ext uri="{BB962C8B-B14F-4D97-AF65-F5344CB8AC3E}">
        <p14:creationId xmlns:p14="http://schemas.microsoft.com/office/powerpoint/2010/main" val="194568501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200" dirty="0"/>
              <a:t>Cellar practices - </a:t>
            </a:r>
            <a:r>
              <a:rPr lang="en-ZA" sz="2200" dirty="0" smtClean="0"/>
              <a:t>Final observations</a:t>
            </a:r>
            <a:endParaRPr lang="en-ZA" sz="2200" dirty="0"/>
          </a:p>
        </p:txBody>
      </p:sp>
      <p:sp>
        <p:nvSpPr>
          <p:cNvPr id="5" name="Slide Number Placeholder 4"/>
          <p:cNvSpPr>
            <a:spLocks noGrp="1"/>
          </p:cNvSpPr>
          <p:nvPr>
            <p:ph type="sldNum" sz="quarter" idx="4"/>
          </p:nvPr>
        </p:nvSpPr>
        <p:spPr/>
        <p:txBody>
          <a:bodyPr/>
          <a:lstStyle/>
          <a:p>
            <a:fld id="{5868CE20-AE8F-4C36-897B-E3EE912F24C1}" type="slidenum">
              <a:rPr lang="en-ZA" smtClean="0">
                <a:solidFill>
                  <a:prstClr val="black"/>
                </a:solidFill>
              </a:rPr>
              <a:pPr/>
              <a:t>16</a:t>
            </a:fld>
            <a:endParaRPr lang="en-ZA" dirty="0">
              <a:solidFill>
                <a:prstClr val="black"/>
              </a:solidFill>
            </a:endParaRPr>
          </a:p>
        </p:txBody>
      </p:sp>
      <p:sp>
        <p:nvSpPr>
          <p:cNvPr id="9" name="Text Placeholder 3"/>
          <p:cNvSpPr>
            <a:spLocks noGrp="1"/>
          </p:cNvSpPr>
          <p:nvPr>
            <p:ph type="body" sz="quarter" idx="11"/>
          </p:nvPr>
        </p:nvSpPr>
        <p:spPr>
          <a:xfrm>
            <a:off x="173902" y="1810647"/>
            <a:ext cx="4337513" cy="5388162"/>
          </a:xfrm>
        </p:spPr>
        <p:txBody>
          <a:bodyPr/>
          <a:lstStyle/>
          <a:p>
            <a:pPr marL="342900" indent="-342900"/>
            <a:r>
              <a:rPr lang="en-ZA" sz="2000" dirty="0" smtClean="0"/>
              <a:t>Average price of winning wines increased from R124 (€ 7.75) in 2015 to R200 (</a:t>
            </a:r>
            <a:r>
              <a:rPr lang="en-ZA" sz="2000" dirty="0"/>
              <a:t>€ </a:t>
            </a:r>
            <a:r>
              <a:rPr lang="en-ZA" sz="2000" dirty="0" smtClean="0"/>
              <a:t>12.50) in 2018</a:t>
            </a:r>
          </a:p>
          <a:p>
            <a:pPr marL="342900" indent="-342900"/>
            <a:r>
              <a:rPr lang="en-ZA" sz="2000" dirty="0" smtClean="0"/>
              <a:t>Cork and Screw cap </a:t>
            </a:r>
          </a:p>
          <a:p>
            <a:pPr marL="342900" indent="-342900"/>
            <a:r>
              <a:rPr lang="en-ZA" sz="2000" dirty="0" smtClean="0"/>
              <a:t>All winners certified by Wine of Origin scheme</a:t>
            </a:r>
          </a:p>
          <a:p>
            <a:pPr marL="342900" indent="-342900"/>
            <a:r>
              <a:rPr lang="en-ZA" sz="2000" dirty="0" smtClean="0"/>
              <a:t>Integrity and sustainability seal</a:t>
            </a:r>
          </a:p>
          <a:p>
            <a:pPr marL="342900" indent="-342900"/>
            <a:endParaRPr lang="en-ZA" sz="20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9800" y="1435396"/>
            <a:ext cx="3393584" cy="5103627"/>
          </a:xfrm>
          <a:prstGeom prst="rect">
            <a:avLst/>
          </a:prstGeom>
        </p:spPr>
      </p:pic>
    </p:spTree>
    <p:extLst>
      <p:ext uri="{BB962C8B-B14F-4D97-AF65-F5344CB8AC3E}">
        <p14:creationId xmlns:p14="http://schemas.microsoft.com/office/powerpoint/2010/main" val="5178765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200" dirty="0" smtClean="0"/>
              <a:t>Regional excellence - Wine lists</a:t>
            </a:r>
            <a:endParaRPr lang="en-ZA" sz="2200" dirty="0"/>
          </a:p>
        </p:txBody>
      </p:sp>
      <p:sp>
        <p:nvSpPr>
          <p:cNvPr id="3" name="Slide Number Placeholder 2"/>
          <p:cNvSpPr>
            <a:spLocks noGrp="1"/>
          </p:cNvSpPr>
          <p:nvPr>
            <p:ph type="sldNum" sz="quarter" idx="10"/>
          </p:nvPr>
        </p:nvSpPr>
        <p:spPr/>
        <p:txBody>
          <a:bodyPr/>
          <a:lstStyle/>
          <a:p>
            <a:fld id="{BFCAC4AF-13F4-4230-A7E6-2D1DEFBC08F0}" type="slidenum">
              <a:rPr lang="en-ZA" smtClean="0">
                <a:solidFill>
                  <a:prstClr val="black">
                    <a:tint val="75000"/>
                  </a:prstClr>
                </a:solidFill>
              </a:rPr>
              <a:pPr/>
              <a:t>17</a:t>
            </a:fld>
            <a:endParaRPr lang="en-ZA" dirty="0">
              <a:solidFill>
                <a:prstClr val="black">
                  <a:tint val="75000"/>
                </a:prstClr>
              </a:solidFill>
            </a:endParaRPr>
          </a:p>
        </p:txBody>
      </p:sp>
      <p:sp>
        <p:nvSpPr>
          <p:cNvPr id="4" name="Text Placeholder 3"/>
          <p:cNvSpPr>
            <a:spLocks noGrp="1"/>
          </p:cNvSpPr>
          <p:nvPr>
            <p:ph type="body" sz="quarter" idx="11"/>
          </p:nvPr>
        </p:nvSpPr>
        <p:spPr/>
        <p:txBody>
          <a:bodyPr/>
          <a:lstStyle/>
          <a:p>
            <a:endParaRPr lang="en-Z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570" y="1320181"/>
            <a:ext cx="4727449" cy="5442125"/>
          </a:xfrm>
          <a:prstGeom prst="rect">
            <a:avLst/>
          </a:prstGeom>
        </p:spPr>
      </p:pic>
    </p:spTree>
    <p:extLst>
      <p:ext uri="{BB962C8B-B14F-4D97-AF65-F5344CB8AC3E}">
        <p14:creationId xmlns:p14="http://schemas.microsoft.com/office/powerpoint/2010/main" val="326535516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200" dirty="0"/>
              <a:t>Acknowledgements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2441" y="4959167"/>
            <a:ext cx="1623089" cy="1623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229" y="4995691"/>
            <a:ext cx="4356271" cy="155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40" y="5038694"/>
            <a:ext cx="1766056" cy="1093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3"/>
          <p:cNvSpPr>
            <a:spLocks noGrp="1"/>
          </p:cNvSpPr>
          <p:nvPr>
            <p:ph type="body" sz="quarter" idx="11"/>
          </p:nvPr>
        </p:nvSpPr>
        <p:spPr>
          <a:xfrm>
            <a:off x="548871" y="1442348"/>
            <a:ext cx="7845685" cy="4420674"/>
          </a:xfrm>
        </p:spPr>
        <p:txBody>
          <a:bodyPr/>
          <a:lstStyle/>
          <a:p>
            <a:r>
              <a:rPr lang="en-US" sz="2000" dirty="0" smtClean="0"/>
              <a:t>Ina Smith – Chenin blanc Association</a:t>
            </a:r>
          </a:p>
          <a:p>
            <a:r>
              <a:rPr lang="en-US" sz="2000" dirty="0" smtClean="0"/>
              <a:t>Dr </a:t>
            </a:r>
            <a:r>
              <a:rPr lang="en-US" sz="2000" dirty="0" smtClean="0"/>
              <a:t>H </a:t>
            </a:r>
            <a:r>
              <a:rPr lang="en-ZA" sz="2000" dirty="0"/>
              <a:t>Nieuwoudt </a:t>
            </a:r>
            <a:r>
              <a:rPr lang="en-US" sz="2000" dirty="0" smtClean="0"/>
              <a:t>  </a:t>
            </a:r>
            <a:r>
              <a:rPr lang="en-US" sz="2000" dirty="0" smtClean="0"/>
              <a:t>- University of Stellenbosch</a:t>
            </a:r>
          </a:p>
          <a:p>
            <a:r>
              <a:rPr lang="en-US" sz="2000" dirty="0" smtClean="0"/>
              <a:t>Maps – Vinpro</a:t>
            </a:r>
          </a:p>
          <a:p>
            <a:r>
              <a:rPr lang="en-US" sz="2000" dirty="0" smtClean="0"/>
              <a:t>Photos - WOSA</a:t>
            </a:r>
          </a:p>
          <a:p>
            <a:r>
              <a:rPr lang="en-US" sz="2000" dirty="0" smtClean="0"/>
              <a:t>Telephonic interviews with various winemakers and viticulturists </a:t>
            </a:r>
            <a:endParaRPr lang="en-ZA" sz="2000" dirty="0"/>
          </a:p>
        </p:txBody>
      </p:sp>
    </p:spTree>
    <p:extLst>
      <p:ext uri="{BB962C8B-B14F-4D97-AF65-F5344CB8AC3E}">
        <p14:creationId xmlns:p14="http://schemas.microsoft.com/office/powerpoint/2010/main" val="358516355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200" dirty="0" smtClean="0"/>
              <a:t>Agenda</a:t>
            </a:r>
            <a:endParaRPr lang="en-ZA" sz="2200" dirty="0"/>
          </a:p>
        </p:txBody>
      </p:sp>
      <p:sp>
        <p:nvSpPr>
          <p:cNvPr id="5" name="Slide Number Placeholder 4"/>
          <p:cNvSpPr>
            <a:spLocks noGrp="1"/>
          </p:cNvSpPr>
          <p:nvPr>
            <p:ph type="sldNum" sz="quarter" idx="4"/>
          </p:nvPr>
        </p:nvSpPr>
        <p:spPr/>
        <p:txBody>
          <a:bodyPr/>
          <a:lstStyle/>
          <a:p>
            <a:fld id="{5868CE20-AE8F-4C36-897B-E3EE912F24C1}" type="slidenum">
              <a:rPr lang="en-ZA" smtClean="0">
                <a:solidFill>
                  <a:prstClr val="black"/>
                </a:solidFill>
              </a:rPr>
              <a:pPr/>
              <a:t>2</a:t>
            </a:fld>
            <a:endParaRPr lang="en-ZA" dirty="0">
              <a:solidFill>
                <a:prstClr val="black"/>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34971" y="4383169"/>
            <a:ext cx="5605656" cy="20546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6881" y="1486048"/>
            <a:ext cx="2509134" cy="2493084"/>
          </a:xfrm>
          <a:prstGeom prst="rect">
            <a:avLst/>
          </a:prstGeom>
        </p:spPr>
      </p:pic>
      <p:sp>
        <p:nvSpPr>
          <p:cNvPr id="6" name="Text Placeholder 3"/>
          <p:cNvSpPr>
            <a:spLocks noGrp="1"/>
          </p:cNvSpPr>
          <p:nvPr>
            <p:ph type="body" sz="quarter" idx="11"/>
          </p:nvPr>
        </p:nvSpPr>
        <p:spPr>
          <a:xfrm>
            <a:off x="546857" y="1871718"/>
            <a:ext cx="7845685" cy="4420674"/>
          </a:xfrm>
        </p:spPr>
        <p:txBody>
          <a:bodyPr/>
          <a:lstStyle/>
          <a:p>
            <a:r>
              <a:rPr lang="en-ZA" sz="2000" dirty="0" smtClean="0"/>
              <a:t>Introduction</a:t>
            </a:r>
          </a:p>
          <a:p>
            <a:r>
              <a:rPr lang="en-ZA" sz="2000" dirty="0" smtClean="0"/>
              <a:t>Vineyards location and </a:t>
            </a:r>
            <a:r>
              <a:rPr lang="en-ZA" sz="2000" dirty="0" smtClean="0"/>
              <a:t>age </a:t>
            </a:r>
            <a:endParaRPr lang="en-ZA" sz="2000" dirty="0" smtClean="0"/>
          </a:p>
          <a:p>
            <a:r>
              <a:rPr lang="en-ZA" sz="2000" dirty="0" smtClean="0"/>
              <a:t>Cellar </a:t>
            </a:r>
            <a:r>
              <a:rPr lang="en-ZA" sz="2000" dirty="0" smtClean="0"/>
              <a:t>practices</a:t>
            </a:r>
          </a:p>
          <a:p>
            <a:r>
              <a:rPr lang="en-ZA" sz="2000" dirty="0" smtClean="0"/>
              <a:t>Acknowledgments</a:t>
            </a:r>
            <a:endParaRPr lang="en-ZA" sz="2000" dirty="0" smtClean="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065" y="4449036"/>
            <a:ext cx="3528906" cy="1988748"/>
          </a:xfrm>
          <a:prstGeom prst="rect">
            <a:avLst/>
          </a:prstGeom>
        </p:spPr>
      </p:pic>
    </p:spTree>
    <p:extLst>
      <p:ext uri="{BB962C8B-B14F-4D97-AF65-F5344CB8AC3E}">
        <p14:creationId xmlns:p14="http://schemas.microsoft.com/office/powerpoint/2010/main" val="5249912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200" dirty="0" smtClean="0"/>
              <a:t>Introduction</a:t>
            </a:r>
            <a:endParaRPr lang="en-ZA" sz="2200" dirty="0"/>
          </a:p>
        </p:txBody>
      </p:sp>
      <p:sp>
        <p:nvSpPr>
          <p:cNvPr id="5" name="Slide Number Placeholder 4"/>
          <p:cNvSpPr>
            <a:spLocks noGrp="1"/>
          </p:cNvSpPr>
          <p:nvPr>
            <p:ph type="sldNum" sz="quarter" idx="4"/>
          </p:nvPr>
        </p:nvSpPr>
        <p:spPr/>
        <p:txBody>
          <a:bodyPr/>
          <a:lstStyle/>
          <a:p>
            <a:fld id="{5868CE20-AE8F-4C36-897B-E3EE912F24C1}" type="slidenum">
              <a:rPr lang="en-ZA" smtClean="0">
                <a:solidFill>
                  <a:prstClr val="black"/>
                </a:solidFill>
              </a:rPr>
              <a:pPr/>
              <a:t>3</a:t>
            </a:fld>
            <a:endParaRPr lang="en-ZA" dirty="0">
              <a:solidFill>
                <a:prstClr val="black"/>
              </a:solidFill>
            </a:endParaRPr>
          </a:p>
        </p:txBody>
      </p:sp>
      <p:sp>
        <p:nvSpPr>
          <p:cNvPr id="6" name="Text Placeholder 3"/>
          <p:cNvSpPr>
            <a:spLocks noGrp="1"/>
          </p:cNvSpPr>
          <p:nvPr>
            <p:ph type="body" sz="quarter" idx="11"/>
          </p:nvPr>
        </p:nvSpPr>
        <p:spPr>
          <a:xfrm>
            <a:off x="350874" y="1871718"/>
            <a:ext cx="4104168" cy="4420674"/>
          </a:xfrm>
        </p:spPr>
        <p:txBody>
          <a:bodyPr/>
          <a:lstStyle/>
          <a:p>
            <a:r>
              <a:rPr lang="en-ZA" sz="2000" dirty="0" smtClean="0"/>
              <a:t>Standard bank Chenin blanc Top 10 Challenge</a:t>
            </a:r>
            <a:endParaRPr lang="en-ZA" sz="2000" dirty="0"/>
          </a:p>
          <a:p>
            <a:r>
              <a:rPr lang="en-ZA" sz="2000" dirty="0" smtClean="0"/>
              <a:t>Interviews with  winemakers and Viticulturists</a:t>
            </a:r>
          </a:p>
          <a:p>
            <a:r>
              <a:rPr lang="en-ZA" sz="2000" dirty="0" smtClean="0"/>
              <a:t>Summary of best practices</a:t>
            </a:r>
          </a:p>
          <a:p>
            <a:r>
              <a:rPr lang="en-ZA" sz="2000" dirty="0" smtClean="0"/>
              <a:t>Practical cellar experiences and observations</a:t>
            </a:r>
            <a:endParaRPr lang="en-ZA" sz="2000" dirty="0" smtClean="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82633" y="1701208"/>
            <a:ext cx="4414508" cy="4593267"/>
          </a:xfrm>
          <a:prstGeom prst="rect">
            <a:avLst/>
          </a:prstGeom>
        </p:spPr>
      </p:pic>
    </p:spTree>
    <p:extLst>
      <p:ext uri="{BB962C8B-B14F-4D97-AF65-F5344CB8AC3E}">
        <p14:creationId xmlns:p14="http://schemas.microsoft.com/office/powerpoint/2010/main" val="320293068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200" dirty="0"/>
              <a:t>Vineyards location and </a:t>
            </a:r>
            <a:r>
              <a:rPr lang="en-ZA" sz="2200" dirty="0" smtClean="0"/>
              <a:t>age</a:t>
            </a:r>
            <a:endParaRPr lang="en-ZA" sz="2200" dirty="0"/>
          </a:p>
        </p:txBody>
      </p:sp>
      <p:sp>
        <p:nvSpPr>
          <p:cNvPr id="5" name="Slide Number Placeholder 4"/>
          <p:cNvSpPr>
            <a:spLocks noGrp="1"/>
          </p:cNvSpPr>
          <p:nvPr>
            <p:ph type="sldNum" sz="quarter" idx="4"/>
          </p:nvPr>
        </p:nvSpPr>
        <p:spPr/>
        <p:txBody>
          <a:bodyPr/>
          <a:lstStyle/>
          <a:p>
            <a:fld id="{5868CE20-AE8F-4C36-897B-E3EE912F24C1}" type="slidenum">
              <a:rPr lang="en-ZA" smtClean="0">
                <a:solidFill>
                  <a:prstClr val="black"/>
                </a:solidFill>
              </a:rPr>
              <a:pPr/>
              <a:t>4</a:t>
            </a:fld>
            <a:endParaRPr lang="en-ZA" dirty="0">
              <a:solidFill>
                <a:prstClr val="black"/>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09" y="1407501"/>
            <a:ext cx="7321268" cy="5259111"/>
          </a:xfrm>
          <a:prstGeom prst="rect">
            <a:avLst/>
          </a:prstGeom>
        </p:spPr>
      </p:pic>
    </p:spTree>
    <p:extLst>
      <p:ext uri="{BB962C8B-B14F-4D97-AF65-F5344CB8AC3E}">
        <p14:creationId xmlns:p14="http://schemas.microsoft.com/office/powerpoint/2010/main" val="16931651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200" dirty="0"/>
              <a:t>Vineyards location and </a:t>
            </a:r>
            <a:r>
              <a:rPr lang="en-ZA" sz="2200" dirty="0" smtClean="0"/>
              <a:t>age</a:t>
            </a:r>
            <a:endParaRPr lang="en-ZA" sz="2200" dirty="0"/>
          </a:p>
        </p:txBody>
      </p:sp>
      <p:sp>
        <p:nvSpPr>
          <p:cNvPr id="5" name="Slide Number Placeholder 4"/>
          <p:cNvSpPr>
            <a:spLocks noGrp="1"/>
          </p:cNvSpPr>
          <p:nvPr>
            <p:ph type="sldNum" sz="quarter" idx="4"/>
          </p:nvPr>
        </p:nvSpPr>
        <p:spPr/>
        <p:txBody>
          <a:bodyPr/>
          <a:lstStyle/>
          <a:p>
            <a:fld id="{5868CE20-AE8F-4C36-897B-E3EE912F24C1}" type="slidenum">
              <a:rPr lang="en-ZA" smtClean="0">
                <a:solidFill>
                  <a:prstClr val="black"/>
                </a:solidFill>
              </a:rPr>
              <a:pPr/>
              <a:t>5</a:t>
            </a:fld>
            <a:endParaRPr lang="en-ZA" dirty="0">
              <a:solidFill>
                <a:prstClr val="black"/>
              </a:solidFill>
            </a:endParaRPr>
          </a:p>
        </p:txBody>
      </p:sp>
      <p:sp>
        <p:nvSpPr>
          <p:cNvPr id="22" name="TextBox 21"/>
          <p:cNvSpPr txBox="1"/>
          <p:nvPr/>
        </p:nvSpPr>
        <p:spPr>
          <a:xfrm>
            <a:off x="1204566" y="6457890"/>
            <a:ext cx="6918114" cy="400110"/>
          </a:xfrm>
          <a:prstGeom prst="rect">
            <a:avLst/>
          </a:prstGeom>
          <a:noFill/>
        </p:spPr>
        <p:txBody>
          <a:bodyPr wrap="square" rtlCol="0">
            <a:spAutoFit/>
          </a:bodyPr>
          <a:lstStyle/>
          <a:p>
            <a:r>
              <a:rPr lang="en-ZA" sz="2000" dirty="0" smtClean="0">
                <a:solidFill>
                  <a:schemeClr val="tx2"/>
                </a:solidFill>
              </a:rPr>
              <a:t>Sea breezes (Proximity to ocean) + Altitude = COOL SUNSHINE</a:t>
            </a:r>
            <a:endParaRPr lang="en-ZA" sz="2000" dirty="0">
              <a:solidFill>
                <a:schemeClr val="tx2"/>
              </a:solidFill>
            </a:endParaRPr>
          </a:p>
        </p:txBody>
      </p:sp>
      <p:pic>
        <p:nvPicPr>
          <p:cNvPr id="24" name="Picture 2" descr="C:\Users\stephanj.DGB\AppData\Local\Microsoft\Windows\Temporary Internet Files\Content.Outlook\MEANUGL5\Altitud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753" y="1318348"/>
            <a:ext cx="7551740" cy="503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3476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397470" y="1492199"/>
            <a:ext cx="6539017" cy="5228346"/>
            <a:chOff x="397470" y="1492198"/>
            <a:chExt cx="6554289" cy="5370571"/>
          </a:xfrm>
        </p:grpSpPr>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7470" y="1492198"/>
              <a:ext cx="6554289" cy="5370571"/>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753" y="1553787"/>
              <a:ext cx="1688734" cy="367993"/>
            </a:xfrm>
            <a:prstGeom prst="rect">
              <a:avLst/>
            </a:prstGeom>
          </p:spPr>
        </p:pic>
      </p:grpSp>
      <p:sp>
        <p:nvSpPr>
          <p:cNvPr id="2" name="Slide Number Placeholder 1"/>
          <p:cNvSpPr>
            <a:spLocks noGrp="1"/>
          </p:cNvSpPr>
          <p:nvPr>
            <p:ph type="sldNum" sz="quarter" idx="4"/>
          </p:nvPr>
        </p:nvSpPr>
        <p:spPr/>
        <p:txBody>
          <a:bodyPr/>
          <a:lstStyle/>
          <a:p>
            <a:fld id="{5868CE20-AE8F-4C36-897B-E3EE912F24C1}" type="slidenum">
              <a:rPr lang="en-ZA" smtClean="0">
                <a:solidFill>
                  <a:prstClr val="black"/>
                </a:solidFill>
              </a:rPr>
              <a:pPr/>
              <a:t>6</a:t>
            </a:fld>
            <a:endParaRPr lang="en-ZA" dirty="0">
              <a:solidFill>
                <a:prstClr val="black"/>
              </a:solidFill>
            </a:endParaRPr>
          </a:p>
        </p:txBody>
      </p:sp>
      <p:sp>
        <p:nvSpPr>
          <p:cNvPr id="3" name="Title 2"/>
          <p:cNvSpPr>
            <a:spLocks noGrp="1"/>
          </p:cNvSpPr>
          <p:nvPr>
            <p:ph type="title"/>
          </p:nvPr>
        </p:nvSpPr>
        <p:spPr>
          <a:xfrm>
            <a:off x="931340" y="247366"/>
            <a:ext cx="6587825" cy="950292"/>
          </a:xfrm>
        </p:spPr>
        <p:txBody>
          <a:bodyPr/>
          <a:lstStyle/>
          <a:p>
            <a:r>
              <a:rPr lang="en-ZA" dirty="0" smtClean="0"/>
              <a:t>Vineyard </a:t>
            </a:r>
            <a:r>
              <a:rPr lang="en-ZA" dirty="0"/>
              <a:t>location</a:t>
            </a:r>
            <a:br>
              <a:rPr lang="en-ZA" dirty="0"/>
            </a:br>
            <a:r>
              <a:rPr lang="en-ZA" dirty="0" smtClean="0"/>
              <a:t/>
            </a:r>
            <a:br>
              <a:rPr lang="en-ZA" dirty="0" smtClean="0"/>
            </a:br>
            <a:r>
              <a:rPr lang="en-ZA" sz="1600" dirty="0" smtClean="0"/>
              <a:t>Standard </a:t>
            </a:r>
            <a:r>
              <a:rPr lang="en-ZA" sz="1600" dirty="0"/>
              <a:t>Bank Top 10 Chenin blanc Challenge </a:t>
            </a:r>
            <a:r>
              <a:rPr lang="en-ZA" sz="1600" dirty="0" smtClean="0"/>
              <a:t>2016 -2018</a:t>
            </a:r>
            <a:endParaRPr lang="en-ZA" sz="1600" dirty="0"/>
          </a:p>
        </p:txBody>
      </p:sp>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4047" y="1554249"/>
            <a:ext cx="415693" cy="528423"/>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4615" y="2108287"/>
            <a:ext cx="421237" cy="421237"/>
          </a:xfrm>
          <a:prstGeom prst="rect">
            <a:avLst/>
          </a:prstGeom>
        </p:spPr>
      </p:pic>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01835" y="2667255"/>
            <a:ext cx="416131" cy="369332"/>
          </a:xfrm>
          <a:prstGeom prst="rect">
            <a:avLst/>
          </a:prstGeom>
        </p:spPr>
      </p:pic>
      <p:sp>
        <p:nvSpPr>
          <p:cNvPr id="55" name="TextBox 54"/>
          <p:cNvSpPr txBox="1"/>
          <p:nvPr/>
        </p:nvSpPr>
        <p:spPr>
          <a:xfrm>
            <a:off x="7123211" y="1711420"/>
            <a:ext cx="704039" cy="400110"/>
          </a:xfrm>
          <a:prstGeom prst="rect">
            <a:avLst/>
          </a:prstGeom>
          <a:noFill/>
        </p:spPr>
        <p:txBody>
          <a:bodyPr wrap="none" rtlCol="0">
            <a:spAutoFit/>
          </a:bodyPr>
          <a:lstStyle/>
          <a:p>
            <a:r>
              <a:rPr lang="en-ZA" sz="2000" dirty="0" smtClean="0">
                <a:solidFill>
                  <a:schemeClr val="tx2"/>
                </a:solidFill>
              </a:rPr>
              <a:t>2016</a:t>
            </a:r>
            <a:endParaRPr lang="en-ZA" sz="2000" dirty="0">
              <a:solidFill>
                <a:schemeClr val="tx2"/>
              </a:solidFill>
            </a:endParaRPr>
          </a:p>
        </p:txBody>
      </p:sp>
      <p:sp>
        <p:nvSpPr>
          <p:cNvPr id="56" name="TextBox 55"/>
          <p:cNvSpPr txBox="1"/>
          <p:nvPr/>
        </p:nvSpPr>
        <p:spPr>
          <a:xfrm>
            <a:off x="7123211" y="2215843"/>
            <a:ext cx="704039" cy="400110"/>
          </a:xfrm>
          <a:prstGeom prst="rect">
            <a:avLst/>
          </a:prstGeom>
          <a:noFill/>
        </p:spPr>
        <p:txBody>
          <a:bodyPr wrap="none" rtlCol="0">
            <a:spAutoFit/>
          </a:bodyPr>
          <a:lstStyle/>
          <a:p>
            <a:r>
              <a:rPr lang="en-ZA" sz="2000" dirty="0" smtClean="0">
                <a:solidFill>
                  <a:schemeClr val="tx2"/>
                </a:solidFill>
              </a:rPr>
              <a:t>2017</a:t>
            </a:r>
            <a:endParaRPr lang="en-ZA" sz="2000" dirty="0">
              <a:solidFill>
                <a:schemeClr val="tx2"/>
              </a:solidFill>
            </a:endParaRPr>
          </a:p>
        </p:txBody>
      </p:sp>
      <p:sp>
        <p:nvSpPr>
          <p:cNvPr id="57" name="TextBox 56"/>
          <p:cNvSpPr txBox="1"/>
          <p:nvPr/>
        </p:nvSpPr>
        <p:spPr>
          <a:xfrm>
            <a:off x="7122720" y="2667255"/>
            <a:ext cx="704039" cy="400110"/>
          </a:xfrm>
          <a:prstGeom prst="rect">
            <a:avLst/>
          </a:prstGeom>
          <a:noFill/>
        </p:spPr>
        <p:txBody>
          <a:bodyPr wrap="none" rtlCol="0">
            <a:spAutoFit/>
          </a:bodyPr>
          <a:lstStyle/>
          <a:p>
            <a:r>
              <a:rPr lang="en-ZA" sz="2000" dirty="0" smtClean="0">
                <a:solidFill>
                  <a:schemeClr val="tx2"/>
                </a:solidFill>
              </a:rPr>
              <a:t>2018</a:t>
            </a:r>
            <a:endParaRPr lang="en-ZA" sz="2000" dirty="0">
              <a:solidFill>
                <a:schemeClr val="tx2"/>
              </a:solidFill>
            </a:endParaRPr>
          </a:p>
        </p:txBody>
      </p:sp>
      <p:grpSp>
        <p:nvGrpSpPr>
          <p:cNvPr id="6" name="Group 5"/>
          <p:cNvGrpSpPr/>
          <p:nvPr/>
        </p:nvGrpSpPr>
        <p:grpSpPr>
          <a:xfrm>
            <a:off x="3242174" y="3300909"/>
            <a:ext cx="1913784" cy="2477370"/>
            <a:chOff x="3242174" y="3300909"/>
            <a:chExt cx="1913784" cy="2477370"/>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5739" y="5472309"/>
              <a:ext cx="240697" cy="30597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30012" y="5445842"/>
              <a:ext cx="240697" cy="30597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0181" y="4651946"/>
              <a:ext cx="240697" cy="30597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2175" y="5166339"/>
              <a:ext cx="240697" cy="30597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9577" y="5188274"/>
              <a:ext cx="240697" cy="305970"/>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75390" y="5333220"/>
              <a:ext cx="240697" cy="305970"/>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15261" y="5035289"/>
              <a:ext cx="240697" cy="305970"/>
            </a:xfrm>
            <a:prstGeom prst="rect">
              <a:avLst/>
            </a:prstGeom>
          </p:spPr>
        </p:pic>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2174" y="4988961"/>
              <a:ext cx="240697" cy="305970"/>
            </a:xfrm>
            <a:prstGeom prst="rect">
              <a:avLst/>
            </a:prstGeom>
          </p:spPr>
        </p:pic>
        <p:pic>
          <p:nvPicPr>
            <p:cNvPr id="59" name="Picture 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4446" y="3300909"/>
              <a:ext cx="240697" cy="305970"/>
            </a:xfrm>
            <a:prstGeom prst="rect">
              <a:avLst/>
            </a:prstGeom>
          </p:spPr>
        </p:pic>
        <p:pic>
          <p:nvPicPr>
            <p:cNvPr id="60" name="Picture 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39925" y="4712137"/>
              <a:ext cx="240697" cy="305970"/>
            </a:xfrm>
            <a:prstGeom prst="rect">
              <a:avLst/>
            </a:prstGeom>
          </p:spPr>
        </p:pic>
      </p:grpSp>
      <p:grpSp>
        <p:nvGrpSpPr>
          <p:cNvPr id="24" name="Group 23"/>
          <p:cNvGrpSpPr/>
          <p:nvPr/>
        </p:nvGrpSpPr>
        <p:grpSpPr>
          <a:xfrm>
            <a:off x="3157829" y="1971780"/>
            <a:ext cx="1833576" cy="3853970"/>
            <a:chOff x="3157829" y="1971780"/>
            <a:chExt cx="1833576" cy="3853970"/>
          </a:xfrm>
        </p:grpSpPr>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25545" y="4250796"/>
              <a:ext cx="243907" cy="243907"/>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74439" y="5434900"/>
              <a:ext cx="243907" cy="243907"/>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34552" y="4029370"/>
              <a:ext cx="243907" cy="243907"/>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4302" y="5459890"/>
              <a:ext cx="243907" cy="243907"/>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80841" y="5288292"/>
              <a:ext cx="243907" cy="243907"/>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47498" y="1971780"/>
              <a:ext cx="243907" cy="243907"/>
            </a:xfrm>
            <a:prstGeom prst="rect">
              <a:avLst/>
            </a:prstGeom>
          </p:spPr>
        </p:pic>
        <p:pic>
          <p:nvPicPr>
            <p:cNvPr id="31" name="Pictur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57829" y="5166339"/>
              <a:ext cx="243907" cy="243907"/>
            </a:xfrm>
            <a:prstGeom prst="rect">
              <a:avLst/>
            </a:prstGeom>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08596" y="4911899"/>
              <a:ext cx="243907" cy="243907"/>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43552" y="4714009"/>
              <a:ext cx="243907" cy="243907"/>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10395" y="5581843"/>
              <a:ext cx="243907" cy="243907"/>
            </a:xfrm>
            <a:prstGeom prst="rect">
              <a:avLst/>
            </a:prstGeom>
          </p:spPr>
        </p:pic>
      </p:grpSp>
      <p:grpSp>
        <p:nvGrpSpPr>
          <p:cNvPr id="36" name="Group 35"/>
          <p:cNvGrpSpPr/>
          <p:nvPr/>
        </p:nvGrpSpPr>
        <p:grpSpPr>
          <a:xfrm>
            <a:off x="3180621" y="1840861"/>
            <a:ext cx="2864521" cy="4239240"/>
            <a:chOff x="3302027" y="1832280"/>
            <a:chExt cx="2864521" cy="4239240"/>
          </a:xfrm>
        </p:grpSpPr>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0549" y="4213562"/>
              <a:ext cx="315800" cy="280284"/>
            </a:xfrm>
            <a:prstGeom prst="rect">
              <a:avLst/>
            </a:prstGeom>
          </p:spPr>
        </p:pic>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02027" y="5044961"/>
              <a:ext cx="315800" cy="280284"/>
            </a:xfrm>
            <a:prstGeom prst="rect">
              <a:avLst/>
            </a:prstGeom>
          </p:spPr>
        </p:pic>
        <p:pic>
          <p:nvPicPr>
            <p:cNvPr id="39" name="Picture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29570" y="4089491"/>
              <a:ext cx="315800" cy="280284"/>
            </a:xfrm>
            <a:prstGeom prst="rect">
              <a:avLst/>
            </a:prstGeom>
          </p:spPr>
        </p:pic>
        <p:pic>
          <p:nvPicPr>
            <p:cNvPr id="40" name="Picture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33627" y="5224243"/>
              <a:ext cx="315800" cy="280284"/>
            </a:xfrm>
            <a:prstGeom prst="rect">
              <a:avLst/>
            </a:prstGeom>
          </p:spPr>
        </p:pic>
        <p:pic>
          <p:nvPicPr>
            <p:cNvPr id="41" name="Picture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79755" y="5443891"/>
              <a:ext cx="315800" cy="280284"/>
            </a:xfrm>
            <a:prstGeom prst="rect">
              <a:avLst/>
            </a:prstGeom>
          </p:spPr>
        </p:pic>
        <p:pic>
          <p:nvPicPr>
            <p:cNvPr id="42" name="Picture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80519" y="5508313"/>
              <a:ext cx="315800" cy="280284"/>
            </a:xfrm>
            <a:prstGeom prst="rect">
              <a:avLst/>
            </a:prstGeom>
          </p:spPr>
        </p:pic>
        <p:pic>
          <p:nvPicPr>
            <p:cNvPr id="43" name="Picture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0748" y="5791236"/>
              <a:ext cx="315800" cy="280284"/>
            </a:xfrm>
            <a:prstGeom prst="rect">
              <a:avLst/>
            </a:prstGeom>
          </p:spPr>
        </p:pic>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76311" y="1832280"/>
              <a:ext cx="315800" cy="280284"/>
            </a:xfrm>
            <a:prstGeom prst="rect">
              <a:avLst/>
            </a:prstGeom>
          </p:spPr>
        </p:pic>
        <p:pic>
          <p:nvPicPr>
            <p:cNvPr id="45" name="Picture 4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34948" y="5486338"/>
              <a:ext cx="315800" cy="280284"/>
            </a:xfrm>
            <a:prstGeom prst="rect">
              <a:avLst/>
            </a:prstGeom>
          </p:spPr>
        </p:pic>
        <p:pic>
          <p:nvPicPr>
            <p:cNvPr id="46" name="Pictur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98112" y="4596637"/>
              <a:ext cx="315800" cy="280284"/>
            </a:xfrm>
            <a:prstGeom prst="rect">
              <a:avLst/>
            </a:prstGeom>
          </p:spPr>
        </p:pic>
      </p:grpSp>
    </p:spTree>
    <p:extLst>
      <p:ext uri="{BB962C8B-B14F-4D97-AF65-F5344CB8AC3E}">
        <p14:creationId xmlns:p14="http://schemas.microsoft.com/office/powerpoint/2010/main" val="333430993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868CE20-AE8F-4C36-897B-E3EE912F24C1}" type="slidenum">
              <a:rPr lang="en-ZA" smtClean="0">
                <a:solidFill>
                  <a:prstClr val="black"/>
                </a:solidFill>
              </a:rPr>
              <a:pPr/>
              <a:t>7</a:t>
            </a:fld>
            <a:endParaRPr lang="en-ZA" dirty="0">
              <a:solidFill>
                <a:prstClr val="black"/>
              </a:solidFill>
            </a:endParaRPr>
          </a:p>
        </p:txBody>
      </p:sp>
      <p:sp>
        <p:nvSpPr>
          <p:cNvPr id="3" name="Title 2"/>
          <p:cNvSpPr>
            <a:spLocks noGrp="1"/>
          </p:cNvSpPr>
          <p:nvPr>
            <p:ph type="title"/>
          </p:nvPr>
        </p:nvSpPr>
        <p:spPr/>
        <p:txBody>
          <a:bodyPr>
            <a:normAutofit fontScale="90000"/>
          </a:bodyPr>
          <a:lstStyle/>
          <a:p>
            <a:r>
              <a:rPr lang="en-ZA" sz="2400" dirty="0" smtClean="0"/>
              <a:t>Vineyard age</a:t>
            </a:r>
            <a:r>
              <a:rPr lang="en-ZA" dirty="0" smtClean="0"/>
              <a:t/>
            </a:r>
            <a:br>
              <a:rPr lang="en-ZA" dirty="0" smtClean="0"/>
            </a:br>
            <a:r>
              <a:rPr lang="en-ZA" dirty="0" smtClean="0"/>
              <a:t/>
            </a:r>
            <a:br>
              <a:rPr lang="en-ZA" dirty="0" smtClean="0"/>
            </a:br>
            <a:r>
              <a:rPr lang="en-ZA" sz="1800" dirty="0"/>
              <a:t>Standard Bank Top 10 Chenin blanc Challenge 2016 -2018</a:t>
            </a:r>
          </a:p>
        </p:txBody>
      </p:sp>
      <p:pic>
        <p:nvPicPr>
          <p:cNvPr id="5" name="Picture 2" descr="C:\Users\Ina\AppData\Local\Microsoft\Windows\Temporary Internet Files\Content.IE5\JF02XI3C\83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a:xfrm>
            <a:off x="145991" y="1733107"/>
            <a:ext cx="5361730" cy="4646428"/>
          </a:xfrm>
          <a:prstGeom prst="rect">
            <a:avLst/>
          </a:prstGeom>
        </p:spPr>
      </p:pic>
      <p:sp>
        <p:nvSpPr>
          <p:cNvPr id="6" name="TextBox 5"/>
          <p:cNvSpPr txBox="1"/>
          <p:nvPr/>
        </p:nvSpPr>
        <p:spPr>
          <a:xfrm>
            <a:off x="5804451" y="1573619"/>
            <a:ext cx="3116911" cy="1631216"/>
          </a:xfrm>
          <a:prstGeom prst="rect">
            <a:avLst/>
          </a:prstGeom>
          <a:solidFill>
            <a:schemeClr val="bg1">
              <a:lumMod val="95000"/>
            </a:schemeClr>
          </a:solidFill>
        </p:spPr>
        <p:txBody>
          <a:bodyPr wrap="square" rtlCol="0">
            <a:spAutoFit/>
          </a:bodyPr>
          <a:lstStyle/>
          <a:p>
            <a:pPr algn="ctr"/>
            <a:r>
              <a:rPr lang="en-ZA" sz="2000" u="sng" dirty="0" smtClean="0">
                <a:solidFill>
                  <a:schemeClr val="tx2"/>
                </a:solidFill>
                <a:latin typeface="Arial" panose="020B0604020202020204" pitchFamily="34" charset="0"/>
                <a:cs typeface="Arial" panose="020B0604020202020204" pitchFamily="34" charset="0"/>
              </a:rPr>
              <a:t>Vineyard age of winners</a:t>
            </a:r>
          </a:p>
          <a:p>
            <a:pPr algn="ctr"/>
            <a:endParaRPr lang="en-ZA" sz="2000" u="sng" dirty="0" smtClean="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smtClean="0">
                <a:solidFill>
                  <a:schemeClr val="tx2"/>
                </a:solidFill>
                <a:latin typeface="Arial" panose="020B0604020202020204" pitchFamily="34" charset="0"/>
                <a:cs typeface="Arial" panose="020B0604020202020204" pitchFamily="34" charset="0"/>
              </a:rPr>
              <a:t>2016 50% Old Vines</a:t>
            </a:r>
          </a:p>
          <a:p>
            <a:pPr marL="285750" indent="-285750">
              <a:buFont typeface="Arial" panose="020B0604020202020204" pitchFamily="34" charset="0"/>
              <a:buChar char="•"/>
            </a:pPr>
            <a:r>
              <a:rPr lang="en-ZA" sz="2000" dirty="0">
                <a:solidFill>
                  <a:schemeClr val="tx2"/>
                </a:solidFill>
                <a:latin typeface="Arial" panose="020B0604020202020204" pitchFamily="34" charset="0"/>
                <a:cs typeface="Arial" panose="020B0604020202020204" pitchFamily="34" charset="0"/>
              </a:rPr>
              <a:t>2017</a:t>
            </a:r>
            <a:r>
              <a:rPr lang="en-ZA" sz="2000" dirty="0" smtClean="0">
                <a:solidFill>
                  <a:schemeClr val="tx2"/>
                </a:solidFill>
                <a:latin typeface="Arial" panose="020B0604020202020204" pitchFamily="34" charset="0"/>
                <a:cs typeface="Arial" panose="020B0604020202020204" pitchFamily="34" charset="0"/>
              </a:rPr>
              <a:t> 60% </a:t>
            </a:r>
            <a:r>
              <a:rPr lang="en-ZA" sz="2000" dirty="0">
                <a:solidFill>
                  <a:schemeClr val="tx2"/>
                </a:solidFill>
                <a:latin typeface="Arial" panose="020B0604020202020204" pitchFamily="34" charset="0"/>
                <a:cs typeface="Arial" panose="020B0604020202020204" pitchFamily="34" charset="0"/>
              </a:rPr>
              <a:t>Old Vines </a:t>
            </a:r>
            <a:endParaRPr lang="en-ZA" sz="2000" dirty="0" smtClean="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smtClean="0">
                <a:solidFill>
                  <a:schemeClr val="tx2"/>
                </a:solidFill>
                <a:latin typeface="Arial" panose="020B0604020202020204" pitchFamily="34" charset="0"/>
                <a:cs typeface="Arial" panose="020B0604020202020204" pitchFamily="34" charset="0"/>
              </a:rPr>
              <a:t>2018 90% </a:t>
            </a:r>
            <a:r>
              <a:rPr lang="en-ZA" sz="2000" dirty="0">
                <a:solidFill>
                  <a:schemeClr val="tx2"/>
                </a:solidFill>
                <a:latin typeface="Arial" panose="020B0604020202020204" pitchFamily="34" charset="0"/>
                <a:cs typeface="Arial" panose="020B0604020202020204" pitchFamily="34" charset="0"/>
              </a:rPr>
              <a:t>Old Vines</a:t>
            </a:r>
          </a:p>
        </p:txBody>
      </p:sp>
      <p:sp>
        <p:nvSpPr>
          <p:cNvPr id="8" name="TextBox 7"/>
          <p:cNvSpPr txBox="1"/>
          <p:nvPr/>
        </p:nvSpPr>
        <p:spPr>
          <a:xfrm>
            <a:off x="5804451" y="3404214"/>
            <a:ext cx="3180521" cy="3170099"/>
          </a:xfrm>
          <a:prstGeom prst="rect">
            <a:avLst/>
          </a:prstGeom>
          <a:solidFill>
            <a:schemeClr val="bg1">
              <a:lumMod val="95000"/>
            </a:schemeClr>
          </a:solidFill>
        </p:spPr>
        <p:txBody>
          <a:bodyPr wrap="square" rtlCol="0">
            <a:spAutoFit/>
          </a:bodyPr>
          <a:lstStyle/>
          <a:p>
            <a:pPr algn="ctr"/>
            <a:r>
              <a:rPr lang="en-ZA" sz="2000" u="sng" dirty="0" smtClean="0">
                <a:solidFill>
                  <a:schemeClr val="tx2"/>
                </a:solidFill>
                <a:latin typeface="Arial" panose="020B0604020202020204" pitchFamily="34" charset="0"/>
                <a:cs typeface="Arial" panose="020B0604020202020204" pitchFamily="34" charset="0"/>
              </a:rPr>
              <a:t>Some advantages of older vines</a:t>
            </a:r>
          </a:p>
          <a:p>
            <a:pPr algn="ctr"/>
            <a:endParaRPr lang="en-ZA" sz="2000" u="sng" dirty="0" smtClean="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smtClean="0">
                <a:solidFill>
                  <a:schemeClr val="tx2"/>
                </a:solidFill>
                <a:latin typeface="Arial" panose="020B0604020202020204" pitchFamily="34" charset="0"/>
                <a:cs typeface="Arial" panose="020B0604020202020204" pitchFamily="34" charset="0"/>
              </a:rPr>
              <a:t>Clusters </a:t>
            </a:r>
            <a:r>
              <a:rPr lang="en-ZA" sz="2000" dirty="0">
                <a:solidFill>
                  <a:schemeClr val="tx2"/>
                </a:solidFill>
                <a:latin typeface="Arial" panose="020B0604020202020204" pitchFamily="34" charset="0"/>
                <a:cs typeface="Arial" panose="020B0604020202020204" pitchFamily="34" charset="0"/>
              </a:rPr>
              <a:t>sparse, less fruit</a:t>
            </a:r>
          </a:p>
          <a:p>
            <a:pPr marL="285750" indent="-285750">
              <a:buFont typeface="Arial" panose="020B0604020202020204" pitchFamily="34" charset="0"/>
              <a:buChar char="•"/>
            </a:pPr>
            <a:r>
              <a:rPr lang="en-ZA" sz="2000" dirty="0">
                <a:solidFill>
                  <a:schemeClr val="tx2"/>
                </a:solidFill>
                <a:latin typeface="Arial" panose="020B0604020202020204" pitchFamily="34" charset="0"/>
                <a:cs typeface="Arial" panose="020B0604020202020204" pitchFamily="34" charset="0"/>
              </a:rPr>
              <a:t>Higher skin berry </a:t>
            </a:r>
            <a:r>
              <a:rPr lang="en-ZA" sz="2000" dirty="0" smtClean="0">
                <a:solidFill>
                  <a:schemeClr val="tx2"/>
                </a:solidFill>
                <a:latin typeface="Arial" panose="020B0604020202020204" pitchFamily="34" charset="0"/>
                <a:cs typeface="Arial" panose="020B0604020202020204" pitchFamily="34" charset="0"/>
              </a:rPr>
              <a:t>ratio</a:t>
            </a:r>
            <a:endParaRPr lang="en-ZA" sz="20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solidFill>
                  <a:schemeClr val="tx2"/>
                </a:solidFill>
                <a:latin typeface="Arial" panose="020B0604020202020204" pitchFamily="34" charset="0"/>
                <a:cs typeface="Arial" panose="020B0604020202020204" pitchFamily="34" charset="0"/>
              </a:rPr>
              <a:t>Deeper root system</a:t>
            </a:r>
          </a:p>
          <a:p>
            <a:pPr marL="285750" indent="-285750">
              <a:buFont typeface="Arial" panose="020B0604020202020204" pitchFamily="34" charset="0"/>
              <a:buChar char="•"/>
            </a:pPr>
            <a:r>
              <a:rPr lang="en-ZA" sz="2000" dirty="0">
                <a:solidFill>
                  <a:schemeClr val="tx2"/>
                </a:solidFill>
                <a:latin typeface="Arial" panose="020B0604020202020204" pitchFamily="34" charset="0"/>
                <a:cs typeface="Arial" panose="020B0604020202020204" pitchFamily="34" charset="0"/>
              </a:rPr>
              <a:t>Better resistance against extreme </a:t>
            </a:r>
            <a:r>
              <a:rPr lang="en-ZA" sz="2000" dirty="0" smtClean="0">
                <a:solidFill>
                  <a:schemeClr val="tx2"/>
                </a:solidFill>
                <a:latin typeface="Arial" panose="020B0604020202020204" pitchFamily="34" charset="0"/>
                <a:cs typeface="Arial" panose="020B0604020202020204" pitchFamily="34" charset="0"/>
              </a:rPr>
              <a:t>conditions</a:t>
            </a:r>
            <a:endParaRPr lang="en-ZA"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01782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200" dirty="0" smtClean="0"/>
              <a:t>Cellar practices</a:t>
            </a:r>
            <a:endParaRPr lang="en-ZA" sz="2200" dirty="0"/>
          </a:p>
        </p:txBody>
      </p:sp>
      <p:sp>
        <p:nvSpPr>
          <p:cNvPr id="5" name="Slide Number Placeholder 4"/>
          <p:cNvSpPr>
            <a:spLocks noGrp="1"/>
          </p:cNvSpPr>
          <p:nvPr>
            <p:ph type="sldNum" sz="quarter" idx="4"/>
          </p:nvPr>
        </p:nvSpPr>
        <p:spPr/>
        <p:txBody>
          <a:bodyPr/>
          <a:lstStyle/>
          <a:p>
            <a:fld id="{5868CE20-AE8F-4C36-897B-E3EE912F24C1}" type="slidenum">
              <a:rPr lang="en-ZA" smtClean="0">
                <a:solidFill>
                  <a:prstClr val="black"/>
                </a:solidFill>
              </a:rPr>
              <a:pPr/>
              <a:t>8</a:t>
            </a:fld>
            <a:endParaRPr lang="en-ZA" dirty="0">
              <a:solidFill>
                <a:prstClr val="black"/>
              </a:solidFill>
            </a:endParaRPr>
          </a:p>
        </p:txBody>
      </p:sp>
      <p:grpSp>
        <p:nvGrpSpPr>
          <p:cNvPr id="11" name="Group 10"/>
          <p:cNvGrpSpPr/>
          <p:nvPr/>
        </p:nvGrpSpPr>
        <p:grpSpPr>
          <a:xfrm>
            <a:off x="2998826" y="3221348"/>
            <a:ext cx="3550830" cy="3904852"/>
            <a:chOff x="2998826" y="2845183"/>
            <a:chExt cx="3550830" cy="3904852"/>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826" y="3022393"/>
              <a:ext cx="3289469" cy="3727642"/>
            </a:xfrm>
            <a:prstGeom prst="rect">
              <a:avLst/>
            </a:prstGeom>
          </p:spPr>
        </p:pic>
        <p:sp>
          <p:nvSpPr>
            <p:cNvPr id="7" name="Rectangle 6"/>
            <p:cNvSpPr/>
            <p:nvPr/>
          </p:nvSpPr>
          <p:spPr>
            <a:xfrm>
              <a:off x="6113721" y="3795823"/>
              <a:ext cx="435935" cy="191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p:cNvSpPr/>
            <p:nvPr/>
          </p:nvSpPr>
          <p:spPr>
            <a:xfrm>
              <a:off x="5309191" y="2926700"/>
              <a:ext cx="435935" cy="191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 name="Rectangle 8"/>
            <p:cNvSpPr/>
            <p:nvPr/>
          </p:nvSpPr>
          <p:spPr>
            <a:xfrm>
              <a:off x="3852531" y="2845183"/>
              <a:ext cx="435935" cy="191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p:nvSpPr>
          <p:spPr>
            <a:xfrm>
              <a:off x="4070498" y="2845183"/>
              <a:ext cx="435935" cy="191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12" name="Rounded Rectangle 11"/>
          <p:cNvSpPr/>
          <p:nvPr/>
        </p:nvSpPr>
        <p:spPr>
          <a:xfrm>
            <a:off x="386311" y="3189133"/>
            <a:ext cx="2328975" cy="88250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solidFill>
                  <a:schemeClr val="tx2"/>
                </a:solidFill>
                <a:latin typeface="Arial" panose="020B0604020202020204" pitchFamily="34" charset="0"/>
                <a:cs typeface="Arial" panose="020B0604020202020204" pitchFamily="34" charset="0"/>
              </a:rPr>
              <a:t>Harvesting</a:t>
            </a:r>
            <a:endParaRPr lang="en-ZA" sz="2000" dirty="0">
              <a:solidFill>
                <a:schemeClr val="tx2"/>
              </a:solidFill>
              <a:latin typeface="Arial" panose="020B0604020202020204" pitchFamily="34" charset="0"/>
              <a:cs typeface="Arial" panose="020B0604020202020204" pitchFamily="34" charset="0"/>
            </a:endParaRPr>
          </a:p>
        </p:txBody>
      </p:sp>
      <p:sp>
        <p:nvSpPr>
          <p:cNvPr id="13" name="Rounded Rectangle 12"/>
          <p:cNvSpPr/>
          <p:nvPr/>
        </p:nvSpPr>
        <p:spPr>
          <a:xfrm>
            <a:off x="1550799" y="1673332"/>
            <a:ext cx="2328975" cy="88250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solidFill>
                  <a:schemeClr val="tx2"/>
                </a:solidFill>
                <a:latin typeface="Arial" panose="020B0604020202020204" pitchFamily="34" charset="0"/>
                <a:cs typeface="Arial" panose="020B0604020202020204" pitchFamily="34" charset="0"/>
              </a:rPr>
              <a:t>Fermentation</a:t>
            </a:r>
            <a:endParaRPr lang="en-ZA" sz="2000" dirty="0">
              <a:solidFill>
                <a:schemeClr val="tx2"/>
              </a:solidFill>
              <a:latin typeface="Arial" panose="020B0604020202020204" pitchFamily="34" charset="0"/>
              <a:cs typeface="Arial" panose="020B0604020202020204" pitchFamily="34" charset="0"/>
            </a:endParaRPr>
          </a:p>
        </p:txBody>
      </p:sp>
      <p:sp>
        <p:nvSpPr>
          <p:cNvPr id="14" name="Rounded Rectangle 13"/>
          <p:cNvSpPr/>
          <p:nvPr/>
        </p:nvSpPr>
        <p:spPr>
          <a:xfrm>
            <a:off x="5309190" y="1673332"/>
            <a:ext cx="2328975" cy="88250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solidFill>
                  <a:schemeClr val="tx2"/>
                </a:solidFill>
                <a:latin typeface="Arial" panose="020B0604020202020204" pitchFamily="34" charset="0"/>
                <a:cs typeface="Arial" panose="020B0604020202020204" pitchFamily="34" charset="0"/>
              </a:rPr>
              <a:t>MLF/Lees Contact</a:t>
            </a:r>
            <a:endParaRPr lang="en-ZA" sz="2000" dirty="0">
              <a:solidFill>
                <a:schemeClr val="tx2"/>
              </a:solidFill>
              <a:latin typeface="Arial" panose="020B0604020202020204" pitchFamily="34" charset="0"/>
              <a:cs typeface="Arial" panose="020B0604020202020204" pitchFamily="34" charset="0"/>
            </a:endParaRPr>
          </a:p>
        </p:txBody>
      </p:sp>
      <p:sp>
        <p:nvSpPr>
          <p:cNvPr id="16" name="Rounded Rectangle 15"/>
          <p:cNvSpPr/>
          <p:nvPr/>
        </p:nvSpPr>
        <p:spPr>
          <a:xfrm>
            <a:off x="6549656" y="3289486"/>
            <a:ext cx="2328975" cy="88250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solidFill>
                  <a:schemeClr val="tx2"/>
                </a:solidFill>
                <a:latin typeface="Arial" panose="020B0604020202020204" pitchFamily="34" charset="0"/>
                <a:cs typeface="Arial" panose="020B0604020202020204" pitchFamily="34" charset="0"/>
              </a:rPr>
              <a:t>Preparation for bottling</a:t>
            </a:r>
            <a:endParaRPr lang="en-ZA" sz="2000" dirty="0">
              <a:solidFill>
                <a:schemeClr val="tx2"/>
              </a:solidFill>
              <a:latin typeface="Arial" panose="020B0604020202020204" pitchFamily="34" charset="0"/>
              <a:cs typeface="Arial" panose="020B0604020202020204" pitchFamily="34" charset="0"/>
            </a:endParaRPr>
          </a:p>
        </p:txBody>
      </p:sp>
      <p:sp>
        <p:nvSpPr>
          <p:cNvPr id="17" name="Rounded Rectangle 16"/>
          <p:cNvSpPr/>
          <p:nvPr/>
        </p:nvSpPr>
        <p:spPr>
          <a:xfrm>
            <a:off x="248088" y="4931418"/>
            <a:ext cx="2328975" cy="88250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solidFill>
                  <a:schemeClr val="tx2"/>
                </a:solidFill>
                <a:latin typeface="Arial" panose="020B0604020202020204" pitchFamily="34" charset="0"/>
                <a:cs typeface="Arial" panose="020B0604020202020204" pitchFamily="34" charset="0"/>
              </a:rPr>
              <a:t>Monitoring of ripeness</a:t>
            </a:r>
            <a:endParaRPr lang="en-ZA" sz="2000" dirty="0">
              <a:solidFill>
                <a:schemeClr val="tx2"/>
              </a:solidFill>
              <a:latin typeface="Arial" panose="020B0604020202020204" pitchFamily="34" charset="0"/>
              <a:cs typeface="Arial" panose="020B0604020202020204" pitchFamily="34" charset="0"/>
            </a:endParaRPr>
          </a:p>
        </p:txBody>
      </p:sp>
      <p:sp>
        <p:nvSpPr>
          <p:cNvPr id="18" name="Rounded Rectangle 17"/>
          <p:cNvSpPr/>
          <p:nvPr/>
        </p:nvSpPr>
        <p:spPr>
          <a:xfrm>
            <a:off x="6549655" y="5063904"/>
            <a:ext cx="2328975" cy="88250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dirty="0" smtClean="0">
                <a:solidFill>
                  <a:schemeClr val="tx2"/>
                </a:solidFill>
                <a:latin typeface="Arial" panose="020B0604020202020204" pitchFamily="34" charset="0"/>
                <a:cs typeface="Arial" panose="020B0604020202020204" pitchFamily="34" charset="0"/>
              </a:rPr>
              <a:t>Other observations</a:t>
            </a:r>
            <a:endParaRPr lang="en-ZA"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576921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200" dirty="0" smtClean="0"/>
              <a:t>Cellar practices - Monitoring </a:t>
            </a:r>
            <a:r>
              <a:rPr lang="en-ZA" sz="2200" dirty="0"/>
              <a:t>of ripeness</a:t>
            </a:r>
            <a:endParaRPr lang="en-ZA" sz="2200" dirty="0"/>
          </a:p>
        </p:txBody>
      </p:sp>
      <p:sp>
        <p:nvSpPr>
          <p:cNvPr id="5" name="Slide Number Placeholder 4"/>
          <p:cNvSpPr>
            <a:spLocks noGrp="1"/>
          </p:cNvSpPr>
          <p:nvPr>
            <p:ph type="sldNum" sz="quarter" idx="4"/>
          </p:nvPr>
        </p:nvSpPr>
        <p:spPr/>
        <p:txBody>
          <a:bodyPr/>
          <a:lstStyle/>
          <a:p>
            <a:fld id="{5868CE20-AE8F-4C36-897B-E3EE912F24C1}" type="slidenum">
              <a:rPr lang="en-ZA" smtClean="0">
                <a:solidFill>
                  <a:prstClr val="black"/>
                </a:solidFill>
              </a:rPr>
              <a:pPr/>
              <a:t>9</a:t>
            </a:fld>
            <a:endParaRPr lang="en-ZA" dirty="0">
              <a:solidFill>
                <a:prstClr val="black"/>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6522" y="2541181"/>
            <a:ext cx="4957525" cy="3966020"/>
          </a:xfrm>
          <a:prstGeom prst="rect">
            <a:avLst/>
          </a:prstGeom>
        </p:spPr>
      </p:pic>
      <p:sp>
        <p:nvSpPr>
          <p:cNvPr id="9" name="Text Placeholder 3"/>
          <p:cNvSpPr>
            <a:spLocks noGrp="1"/>
          </p:cNvSpPr>
          <p:nvPr>
            <p:ph type="body" sz="quarter" idx="11"/>
          </p:nvPr>
        </p:nvSpPr>
        <p:spPr>
          <a:xfrm>
            <a:off x="532199" y="1480471"/>
            <a:ext cx="7845685" cy="4420674"/>
          </a:xfrm>
        </p:spPr>
        <p:txBody>
          <a:bodyPr/>
          <a:lstStyle/>
          <a:p>
            <a:pPr marL="342900" indent="-342900"/>
            <a:r>
              <a:rPr lang="en-ZA" sz="2000" dirty="0"/>
              <a:t>No specific chemical parameters: go on sight, taste </a:t>
            </a:r>
          </a:p>
          <a:p>
            <a:pPr marL="342900" indent="-342900"/>
            <a:r>
              <a:rPr lang="en-ZA" sz="2000" dirty="0"/>
              <a:t>Bunch sampling </a:t>
            </a:r>
            <a:r>
              <a:rPr lang="en-ZA" sz="2000" dirty="0" smtClean="0"/>
              <a:t>vs. </a:t>
            </a:r>
            <a:r>
              <a:rPr lang="en-ZA" sz="2000" dirty="0"/>
              <a:t>berry sampling</a:t>
            </a:r>
          </a:p>
          <a:p>
            <a:pPr marL="342900" indent="-342900"/>
            <a:r>
              <a:rPr lang="en-ZA" sz="2000" dirty="0"/>
              <a:t>Infrared </a:t>
            </a:r>
            <a:r>
              <a:rPr lang="en-ZA" sz="2000" dirty="0" smtClean="0"/>
              <a:t>imaging </a:t>
            </a:r>
          </a:p>
          <a:p>
            <a:pPr marL="342900" indent="-342900"/>
            <a:r>
              <a:rPr lang="en-ZA" sz="2000" dirty="0" smtClean="0"/>
              <a:t>Clonal variation </a:t>
            </a:r>
            <a:endParaRPr lang="en-ZA" sz="2000" dirty="0"/>
          </a:p>
        </p:txBody>
      </p:sp>
    </p:spTree>
    <p:extLst>
      <p:ext uri="{BB962C8B-B14F-4D97-AF65-F5344CB8AC3E}">
        <p14:creationId xmlns:p14="http://schemas.microsoft.com/office/powerpoint/2010/main" val="5026079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ibertas Section Start">
  <a:themeElements>
    <a:clrScheme name="Libertas Colour Scheme">
      <a:dk1>
        <a:sysClr val="windowText" lastClr="000000"/>
      </a:dk1>
      <a:lt1>
        <a:sysClr val="window" lastClr="FFFFFF"/>
      </a:lt1>
      <a:dk2>
        <a:srgbClr val="775F55"/>
      </a:dk2>
      <a:lt2>
        <a:srgbClr val="B5ADA5"/>
      </a:lt2>
      <a:accent1>
        <a:srgbClr val="004A98"/>
      </a:accent1>
      <a:accent2>
        <a:srgbClr val="3D7CC9"/>
      </a:accent2>
      <a:accent3>
        <a:srgbClr val="775F55"/>
      </a:accent3>
      <a:accent4>
        <a:srgbClr val="B5ADA5"/>
      </a:accent4>
      <a:accent5>
        <a:srgbClr val="0047BA"/>
      </a:accent5>
      <a:accent6>
        <a:srgbClr val="968C8C"/>
      </a:accent6>
      <a:hlink>
        <a:srgbClr val="FAE345"/>
      </a:hlink>
      <a:folHlink>
        <a:srgbClr val="F327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ibertas Info 1">
  <a:themeElements>
    <a:clrScheme name="Libertas Colour Scheme">
      <a:dk1>
        <a:sysClr val="windowText" lastClr="000000"/>
      </a:dk1>
      <a:lt1>
        <a:sysClr val="window" lastClr="FFFFFF"/>
      </a:lt1>
      <a:dk2>
        <a:srgbClr val="775F55"/>
      </a:dk2>
      <a:lt2>
        <a:srgbClr val="B5ADA5"/>
      </a:lt2>
      <a:accent1>
        <a:srgbClr val="004A98"/>
      </a:accent1>
      <a:accent2>
        <a:srgbClr val="3D7CC9"/>
      </a:accent2>
      <a:accent3>
        <a:srgbClr val="775F55"/>
      </a:accent3>
      <a:accent4>
        <a:srgbClr val="B5ADA5"/>
      </a:accent4>
      <a:accent5>
        <a:srgbClr val="0047BA"/>
      </a:accent5>
      <a:accent6>
        <a:srgbClr val="968C8C"/>
      </a:accent6>
      <a:hlink>
        <a:srgbClr val="FAE345"/>
      </a:hlink>
      <a:folHlink>
        <a:srgbClr val="F327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Libertas Info 1">
  <a:themeElements>
    <a:clrScheme name="Libertas Colour Scheme">
      <a:dk1>
        <a:sysClr val="windowText" lastClr="000000"/>
      </a:dk1>
      <a:lt1>
        <a:sysClr val="window" lastClr="FFFFFF"/>
      </a:lt1>
      <a:dk2>
        <a:srgbClr val="775F55"/>
      </a:dk2>
      <a:lt2>
        <a:srgbClr val="B5ADA5"/>
      </a:lt2>
      <a:accent1>
        <a:srgbClr val="004A98"/>
      </a:accent1>
      <a:accent2>
        <a:srgbClr val="3D7CC9"/>
      </a:accent2>
      <a:accent3>
        <a:srgbClr val="775F55"/>
      </a:accent3>
      <a:accent4>
        <a:srgbClr val="B5ADA5"/>
      </a:accent4>
      <a:accent5>
        <a:srgbClr val="0047BA"/>
      </a:accent5>
      <a:accent6>
        <a:srgbClr val="968C8C"/>
      </a:accent6>
      <a:hlink>
        <a:srgbClr val="FAE345"/>
      </a:hlink>
      <a:folHlink>
        <a:srgbClr val="F3273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16784</TotalTime>
  <Words>1105</Words>
  <Application>Microsoft Office PowerPoint</Application>
  <PresentationFormat>On-screen Show (4:3)</PresentationFormat>
  <Paragraphs>142</Paragraphs>
  <Slides>18</Slides>
  <Notes>15</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22" baseType="lpstr">
      <vt:lpstr>Libertas Section Start</vt:lpstr>
      <vt:lpstr>Libertas Info 1</vt:lpstr>
      <vt:lpstr>1_Libertas Info 1</vt:lpstr>
      <vt:lpstr>think-cell Slide</vt:lpstr>
      <vt:lpstr>Winemaking practices for best in class results in a changing environment                                                         Niel Groenewald </vt:lpstr>
      <vt:lpstr>Agenda</vt:lpstr>
      <vt:lpstr>Introduction</vt:lpstr>
      <vt:lpstr>Vineyards location and age</vt:lpstr>
      <vt:lpstr>Vineyards location and age</vt:lpstr>
      <vt:lpstr>Vineyard location  Standard Bank Top 10 Chenin blanc Challenge 2016 -2018</vt:lpstr>
      <vt:lpstr>Vineyard age  Standard Bank Top 10 Chenin blanc Challenge 2016 -2018</vt:lpstr>
      <vt:lpstr>Cellar practices</vt:lpstr>
      <vt:lpstr>Cellar practices - Monitoring of ripeness</vt:lpstr>
      <vt:lpstr>Cellar practices - Harvesting</vt:lpstr>
      <vt:lpstr>Cellar practices - Fermentation</vt:lpstr>
      <vt:lpstr>Cellar practices - Fermentation…continue</vt:lpstr>
      <vt:lpstr>Cellar practices - Fermentation…continue</vt:lpstr>
      <vt:lpstr>Cellar practices - MLF / Lees contact</vt:lpstr>
      <vt:lpstr>Cellar practices - Preparation for bottling</vt:lpstr>
      <vt:lpstr>Cellar practices - Final observations</vt:lpstr>
      <vt:lpstr>Regional excellence - Wine lists</vt:lpstr>
      <vt:lpstr>Acknowledgements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Model &amp; Structure Finalisation F19-F22</dc:title>
  <dc:creator>DP Groenewald</dc:creator>
  <cp:lastModifiedBy>Groenewald, Niel</cp:lastModifiedBy>
  <cp:revision>448</cp:revision>
  <cp:lastPrinted>2019-06-10T08:11:03Z</cp:lastPrinted>
  <dcterms:created xsi:type="dcterms:W3CDTF">2019-02-11T11:37:00Z</dcterms:created>
  <dcterms:modified xsi:type="dcterms:W3CDTF">2019-06-30T22:23:36Z</dcterms:modified>
</cp:coreProperties>
</file>